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42" r:id="rId1"/>
  </p:sldMasterIdLst>
  <p:sldIdLst>
    <p:sldId id="256" r:id="rId2"/>
    <p:sldId id="259" r:id="rId3"/>
    <p:sldId id="257" r:id="rId4"/>
    <p:sldId id="260" r:id="rId5"/>
    <p:sldId id="258" r:id="rId6"/>
    <p:sldId id="289" r:id="rId7"/>
    <p:sldId id="290" r:id="rId8"/>
    <p:sldId id="262" r:id="rId9"/>
    <p:sldId id="263" r:id="rId10"/>
    <p:sldId id="265" r:id="rId11"/>
    <p:sldId id="267" r:id="rId12"/>
    <p:sldId id="270" r:id="rId13"/>
    <p:sldId id="271" r:id="rId14"/>
    <p:sldId id="272" r:id="rId15"/>
    <p:sldId id="273" r:id="rId16"/>
    <p:sldId id="264" r:id="rId17"/>
    <p:sldId id="280" r:id="rId18"/>
    <p:sldId id="275" r:id="rId19"/>
    <p:sldId id="276" r:id="rId20"/>
    <p:sldId id="266" r:id="rId21"/>
    <p:sldId id="277" r:id="rId22"/>
    <p:sldId id="268" r:id="rId23"/>
    <p:sldId id="278" r:id="rId24"/>
    <p:sldId id="269" r:id="rId25"/>
    <p:sldId id="296" r:id="rId26"/>
    <p:sldId id="291" r:id="rId27"/>
    <p:sldId id="292" r:id="rId28"/>
    <p:sldId id="293" r:id="rId29"/>
    <p:sldId id="285" r:id="rId30"/>
    <p:sldId id="286" r:id="rId31"/>
    <p:sldId id="287" r:id="rId32"/>
    <p:sldId id="288" r:id="rId33"/>
    <p:sldId id="295" r:id="rId34"/>
    <p:sldId id="294" r:id="rId3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321" autoAdjust="0"/>
    <p:restoredTop sz="94660"/>
  </p:normalViewPr>
  <p:slideViewPr>
    <p:cSldViewPr snapToGrid="0">
      <p:cViewPr varScale="1">
        <p:scale>
          <a:sx n="75" d="100"/>
          <a:sy n="75" d="100"/>
        </p:scale>
        <p:origin x="123" y="4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88C8DFF-34D8-495D-B2E5-6F45FA8FEC7D}" type="doc">
      <dgm:prSet loTypeId="urn:microsoft.com/office/officeart/2005/8/layout/radial4" loCatId="relationship" qsTypeId="urn:microsoft.com/office/officeart/2005/8/quickstyle/simple1" qsCatId="simple" csTypeId="urn:microsoft.com/office/officeart/2005/8/colors/accent1_2" csCatId="accent1" phldr="1"/>
      <dgm:spPr/>
      <dgm:t>
        <a:bodyPr/>
        <a:lstStyle/>
        <a:p>
          <a:endParaRPr lang="en-US"/>
        </a:p>
      </dgm:t>
    </dgm:pt>
    <dgm:pt modelId="{E204AC25-CE18-4631-86E0-264E6D30127D}">
      <dgm:prSet phldrT="[Text]" custT="1"/>
      <dgm:spPr>
        <a:solidFill>
          <a:schemeClr val="tx1">
            <a:lumMod val="75000"/>
          </a:schemeClr>
        </a:solidFill>
      </dgm:spPr>
      <dgm:t>
        <a:bodyPr/>
        <a:lstStyle/>
        <a:p>
          <a:r>
            <a:rPr lang="en-US" sz="2900" kern="1200" dirty="0">
              <a:solidFill>
                <a:prstClr val="white"/>
              </a:solidFill>
              <a:latin typeface="Tw Cen MT" panose="020B0602020104020603"/>
              <a:ea typeface="+mn-ea"/>
              <a:cs typeface="+mn-cs"/>
            </a:rPr>
            <a:t>CarGurus</a:t>
          </a:r>
        </a:p>
      </dgm:t>
    </dgm:pt>
    <dgm:pt modelId="{41421B22-6888-42B3-B356-D2313BF65C7B}" type="parTrans" cxnId="{255B2A4F-491C-4AEA-9C55-2A8F8871AFCE}">
      <dgm:prSet/>
      <dgm:spPr/>
      <dgm:t>
        <a:bodyPr/>
        <a:lstStyle/>
        <a:p>
          <a:endParaRPr lang="en-US"/>
        </a:p>
      </dgm:t>
    </dgm:pt>
    <dgm:pt modelId="{699D4AB4-D2EF-455A-BA60-77EB7697F263}" type="sibTrans" cxnId="{255B2A4F-491C-4AEA-9C55-2A8F8871AFCE}">
      <dgm:prSet/>
      <dgm:spPr/>
      <dgm:t>
        <a:bodyPr/>
        <a:lstStyle/>
        <a:p>
          <a:endParaRPr lang="en-US"/>
        </a:p>
      </dgm:t>
    </dgm:pt>
    <dgm:pt modelId="{F34D9516-1124-4C01-B357-A0AA4FCFF5BF}">
      <dgm:prSet phldrT="[Text]"/>
      <dgm:spPr>
        <a:solidFill>
          <a:schemeClr val="tx1">
            <a:lumMod val="75000"/>
          </a:schemeClr>
        </a:solidFill>
      </dgm:spPr>
      <dgm:t>
        <a:bodyPr/>
        <a:lstStyle/>
        <a:p>
          <a:r>
            <a:rPr lang="en-US" dirty="0" err="1">
              <a:solidFill>
                <a:schemeClr val="bg1"/>
              </a:solidFill>
            </a:rPr>
            <a:t>Deallers</a:t>
          </a:r>
          <a:endParaRPr lang="en-US" dirty="0">
            <a:solidFill>
              <a:schemeClr val="bg1"/>
            </a:solidFill>
          </a:endParaRPr>
        </a:p>
      </dgm:t>
    </dgm:pt>
    <dgm:pt modelId="{AEEDB59C-5B8D-479E-801D-123EB6482C05}" type="parTrans" cxnId="{EBE07941-15BC-4D91-AF31-52071CEEA4FB}">
      <dgm:prSet/>
      <dgm:spPr/>
      <dgm:t>
        <a:bodyPr/>
        <a:lstStyle/>
        <a:p>
          <a:endParaRPr lang="en-US"/>
        </a:p>
      </dgm:t>
    </dgm:pt>
    <dgm:pt modelId="{2563152E-E2FD-4F4A-BD63-A49D746FC06A}" type="sibTrans" cxnId="{EBE07941-15BC-4D91-AF31-52071CEEA4FB}">
      <dgm:prSet/>
      <dgm:spPr/>
      <dgm:t>
        <a:bodyPr/>
        <a:lstStyle/>
        <a:p>
          <a:endParaRPr lang="en-US"/>
        </a:p>
      </dgm:t>
    </dgm:pt>
    <dgm:pt modelId="{5B989C5E-572E-4B36-BCB0-042458275169}">
      <dgm:prSet phldrT="[Text]"/>
      <dgm:spPr>
        <a:solidFill>
          <a:schemeClr val="tx1">
            <a:lumMod val="75000"/>
          </a:schemeClr>
        </a:solidFill>
      </dgm:spPr>
      <dgm:t>
        <a:bodyPr/>
        <a:lstStyle/>
        <a:p>
          <a:r>
            <a:rPr lang="en-US" dirty="0">
              <a:solidFill>
                <a:schemeClr val="bg1"/>
              </a:solidFill>
            </a:rPr>
            <a:t>Consumers</a:t>
          </a:r>
        </a:p>
      </dgm:t>
    </dgm:pt>
    <dgm:pt modelId="{AC84EBB5-618D-4B3E-9CA4-C17106CAD46F}" type="parTrans" cxnId="{1B8AF741-C68A-476C-AB98-EBB4065273DF}">
      <dgm:prSet/>
      <dgm:spPr/>
      <dgm:t>
        <a:bodyPr/>
        <a:lstStyle/>
        <a:p>
          <a:endParaRPr lang="en-US"/>
        </a:p>
      </dgm:t>
    </dgm:pt>
    <dgm:pt modelId="{7A4666D1-C139-4D34-AD16-E60F8D9F0F5F}" type="sibTrans" cxnId="{1B8AF741-C68A-476C-AB98-EBB4065273DF}">
      <dgm:prSet/>
      <dgm:spPr/>
      <dgm:t>
        <a:bodyPr/>
        <a:lstStyle/>
        <a:p>
          <a:endParaRPr lang="en-US"/>
        </a:p>
      </dgm:t>
    </dgm:pt>
    <dgm:pt modelId="{C3C22446-2CF9-4C7E-892F-13BDB2FDB89F}">
      <dgm:prSet phldrT="[Text]" custT="1"/>
      <dgm:spPr>
        <a:solidFill>
          <a:schemeClr val="tx1">
            <a:lumMod val="75000"/>
          </a:schemeClr>
        </a:solidFill>
      </dgm:spPr>
      <dgm:t>
        <a:bodyPr/>
        <a:lstStyle/>
        <a:p>
          <a:r>
            <a:rPr lang="en-US" sz="2500" kern="1200" dirty="0">
              <a:solidFill>
                <a:schemeClr val="bg1"/>
              </a:solidFill>
              <a:latin typeface="Tw Cen MT" panose="020B0602020104020603"/>
              <a:ea typeface="+mn-ea"/>
              <a:cs typeface="+mn-cs"/>
            </a:rPr>
            <a:t>Employees</a:t>
          </a:r>
        </a:p>
      </dgm:t>
    </dgm:pt>
    <dgm:pt modelId="{29D4869C-0D8D-41AC-B9E6-73771D297252}" type="parTrans" cxnId="{C58991EE-D366-48C6-92B5-85246BFF8316}">
      <dgm:prSet/>
      <dgm:spPr/>
      <dgm:t>
        <a:bodyPr/>
        <a:lstStyle/>
        <a:p>
          <a:endParaRPr lang="en-US"/>
        </a:p>
      </dgm:t>
    </dgm:pt>
    <dgm:pt modelId="{23C3F374-815F-4537-B005-1E363043B55F}" type="sibTrans" cxnId="{C58991EE-D366-48C6-92B5-85246BFF8316}">
      <dgm:prSet/>
      <dgm:spPr/>
      <dgm:t>
        <a:bodyPr/>
        <a:lstStyle/>
        <a:p>
          <a:endParaRPr lang="en-US"/>
        </a:p>
      </dgm:t>
    </dgm:pt>
    <dgm:pt modelId="{9DE23ED0-2F0D-4AD8-9C6C-753674F7D721}">
      <dgm:prSet phldrT="[Text]"/>
      <dgm:spPr>
        <a:solidFill>
          <a:schemeClr val="tx1">
            <a:lumMod val="75000"/>
          </a:schemeClr>
        </a:solidFill>
        <a:ln>
          <a:solidFill>
            <a:schemeClr val="tx2"/>
          </a:solidFill>
        </a:ln>
      </dgm:spPr>
      <dgm:t>
        <a:bodyPr/>
        <a:lstStyle/>
        <a:p>
          <a:r>
            <a:rPr lang="en-US" dirty="0">
              <a:solidFill>
                <a:schemeClr val="bg1"/>
              </a:solidFill>
            </a:rPr>
            <a:t>Third Party Administration</a:t>
          </a:r>
        </a:p>
      </dgm:t>
    </dgm:pt>
    <dgm:pt modelId="{14C5C2DD-D841-40D1-A7CF-B246122DB754}" type="parTrans" cxnId="{08921C2B-30C0-43BC-899F-41E3A06807C9}">
      <dgm:prSet/>
      <dgm:spPr/>
      <dgm:t>
        <a:bodyPr/>
        <a:lstStyle/>
        <a:p>
          <a:endParaRPr lang="en-US"/>
        </a:p>
      </dgm:t>
    </dgm:pt>
    <dgm:pt modelId="{59F6552C-FBBC-4263-B7AF-63D1514C4FA8}" type="sibTrans" cxnId="{08921C2B-30C0-43BC-899F-41E3A06807C9}">
      <dgm:prSet/>
      <dgm:spPr/>
      <dgm:t>
        <a:bodyPr/>
        <a:lstStyle/>
        <a:p>
          <a:endParaRPr lang="en-US"/>
        </a:p>
      </dgm:t>
    </dgm:pt>
    <dgm:pt modelId="{61FA4441-8EC1-4AA4-A28A-EECBDFDEB896}" type="pres">
      <dgm:prSet presAssocID="{C88C8DFF-34D8-495D-B2E5-6F45FA8FEC7D}" presName="cycle" presStyleCnt="0">
        <dgm:presLayoutVars>
          <dgm:chMax val="1"/>
          <dgm:dir/>
          <dgm:animLvl val="ctr"/>
          <dgm:resizeHandles val="exact"/>
        </dgm:presLayoutVars>
      </dgm:prSet>
      <dgm:spPr/>
    </dgm:pt>
    <dgm:pt modelId="{E81317BE-B0BA-4A6E-850E-DE2CB45A06DC}" type="pres">
      <dgm:prSet presAssocID="{E204AC25-CE18-4631-86E0-264E6D30127D}" presName="centerShape" presStyleLbl="node0" presStyleIdx="0" presStyleCnt="1" custScaleX="154395" custScaleY="61700"/>
      <dgm:spPr/>
    </dgm:pt>
    <dgm:pt modelId="{F12DCD2A-3B2A-469D-846D-1DA06FB75505}" type="pres">
      <dgm:prSet presAssocID="{AEEDB59C-5B8D-479E-801D-123EB6482C05}" presName="parTrans" presStyleLbl="bgSibTrans2D1" presStyleIdx="0" presStyleCnt="4" custScaleX="64688" custScaleY="89357" custLinFactNeighborX="16006" custLinFactNeighborY="47845"/>
      <dgm:spPr/>
    </dgm:pt>
    <dgm:pt modelId="{85ED10F1-6B62-4822-8E71-11C5485CE4D3}" type="pres">
      <dgm:prSet presAssocID="{F34D9516-1124-4C01-B357-A0AA4FCFF5BF}" presName="node" presStyleLbl="node1" presStyleIdx="0" presStyleCnt="4" custScaleY="56387" custRadScaleRad="148957" custRadScaleInc="17977">
        <dgm:presLayoutVars>
          <dgm:bulletEnabled val="1"/>
        </dgm:presLayoutVars>
      </dgm:prSet>
      <dgm:spPr/>
    </dgm:pt>
    <dgm:pt modelId="{49CB2FAB-5C3F-4656-AAE2-269EC2F0048E}" type="pres">
      <dgm:prSet presAssocID="{AC84EBB5-618D-4B3E-9CA4-C17106CAD46F}" presName="parTrans" presStyleLbl="bgSibTrans2D1" presStyleIdx="1" presStyleCnt="4" custScaleX="69196" custLinFactNeighborX="7674" custLinFactNeighborY="65148"/>
      <dgm:spPr/>
    </dgm:pt>
    <dgm:pt modelId="{DAC0208A-8BBA-4C1A-B7C6-BAD7482AE557}" type="pres">
      <dgm:prSet presAssocID="{5B989C5E-572E-4B36-BCB0-042458275169}" presName="node" presStyleLbl="node1" presStyleIdx="1" presStyleCnt="4" custScaleY="57290" custRadScaleRad="117247" custRadScaleInc="-11910">
        <dgm:presLayoutVars>
          <dgm:bulletEnabled val="1"/>
        </dgm:presLayoutVars>
      </dgm:prSet>
      <dgm:spPr/>
    </dgm:pt>
    <dgm:pt modelId="{B5861ACE-7412-44AC-A6A0-0F2A771FA980}" type="pres">
      <dgm:prSet presAssocID="{29D4869C-0D8D-41AC-B9E6-73771D297252}" presName="parTrans" presStyleLbl="bgSibTrans2D1" presStyleIdx="2" presStyleCnt="4" custAng="20773665" custScaleX="73509" custLinFactNeighborX="-18992" custLinFactNeighborY="49218"/>
      <dgm:spPr/>
    </dgm:pt>
    <dgm:pt modelId="{805044F6-B545-4A9E-A157-2399A7579FDC}" type="pres">
      <dgm:prSet presAssocID="{C3C22446-2CF9-4C7E-892F-13BDB2FDB89F}" presName="node" presStyleLbl="node1" presStyleIdx="2" presStyleCnt="4" custScaleY="51162" custRadScaleRad="115928" custRadScaleInc="6266">
        <dgm:presLayoutVars>
          <dgm:bulletEnabled val="1"/>
        </dgm:presLayoutVars>
      </dgm:prSet>
      <dgm:spPr/>
    </dgm:pt>
    <dgm:pt modelId="{C4BD5046-B47F-41D9-AAD7-77D8DEF81B5B}" type="pres">
      <dgm:prSet presAssocID="{14C5C2DD-D841-40D1-A7CF-B246122DB754}" presName="parTrans" presStyleLbl="bgSibTrans2D1" presStyleIdx="3" presStyleCnt="4" custAng="20810843" custScaleX="49255" custLinFactNeighborX="-23687" custLinFactNeighborY="45229"/>
      <dgm:spPr/>
    </dgm:pt>
    <dgm:pt modelId="{2B11C689-6066-4662-B47D-011535853FED}" type="pres">
      <dgm:prSet presAssocID="{9DE23ED0-2F0D-4AD8-9C6C-753674F7D721}" presName="node" presStyleLbl="node1" presStyleIdx="3" presStyleCnt="4" custScaleY="47849" custRadScaleRad="134387" custRadScaleInc="-29952">
        <dgm:presLayoutVars>
          <dgm:bulletEnabled val="1"/>
        </dgm:presLayoutVars>
      </dgm:prSet>
      <dgm:spPr/>
    </dgm:pt>
  </dgm:ptLst>
  <dgm:cxnLst>
    <dgm:cxn modelId="{08921C2B-30C0-43BC-899F-41E3A06807C9}" srcId="{E204AC25-CE18-4631-86E0-264E6D30127D}" destId="{9DE23ED0-2F0D-4AD8-9C6C-753674F7D721}" srcOrd="3" destOrd="0" parTransId="{14C5C2DD-D841-40D1-A7CF-B246122DB754}" sibTransId="{59F6552C-FBBC-4263-B7AF-63D1514C4FA8}"/>
    <dgm:cxn modelId="{7CC35F2D-C54E-4EAF-9E31-9136FCC2BFCA}" type="presOf" srcId="{E204AC25-CE18-4631-86E0-264E6D30127D}" destId="{E81317BE-B0BA-4A6E-850E-DE2CB45A06DC}" srcOrd="0" destOrd="0" presId="urn:microsoft.com/office/officeart/2005/8/layout/radial4"/>
    <dgm:cxn modelId="{00D9C03A-66F5-4EA8-AAB5-1ED35F4E4838}" type="presOf" srcId="{F34D9516-1124-4C01-B357-A0AA4FCFF5BF}" destId="{85ED10F1-6B62-4822-8E71-11C5485CE4D3}" srcOrd="0" destOrd="0" presId="urn:microsoft.com/office/officeart/2005/8/layout/radial4"/>
    <dgm:cxn modelId="{EBE07941-15BC-4D91-AF31-52071CEEA4FB}" srcId="{E204AC25-CE18-4631-86E0-264E6D30127D}" destId="{F34D9516-1124-4C01-B357-A0AA4FCFF5BF}" srcOrd="0" destOrd="0" parTransId="{AEEDB59C-5B8D-479E-801D-123EB6482C05}" sibTransId="{2563152E-E2FD-4F4A-BD63-A49D746FC06A}"/>
    <dgm:cxn modelId="{1B8AF741-C68A-476C-AB98-EBB4065273DF}" srcId="{E204AC25-CE18-4631-86E0-264E6D30127D}" destId="{5B989C5E-572E-4B36-BCB0-042458275169}" srcOrd="1" destOrd="0" parTransId="{AC84EBB5-618D-4B3E-9CA4-C17106CAD46F}" sibTransId="{7A4666D1-C139-4D34-AD16-E60F8D9F0F5F}"/>
    <dgm:cxn modelId="{37E4456E-6E58-4F62-A722-0ED13F41099A}" type="presOf" srcId="{9DE23ED0-2F0D-4AD8-9C6C-753674F7D721}" destId="{2B11C689-6066-4662-B47D-011535853FED}" srcOrd="0" destOrd="0" presId="urn:microsoft.com/office/officeart/2005/8/layout/radial4"/>
    <dgm:cxn modelId="{255B2A4F-491C-4AEA-9C55-2A8F8871AFCE}" srcId="{C88C8DFF-34D8-495D-B2E5-6F45FA8FEC7D}" destId="{E204AC25-CE18-4631-86E0-264E6D30127D}" srcOrd="0" destOrd="0" parTransId="{41421B22-6888-42B3-B356-D2313BF65C7B}" sibTransId="{699D4AB4-D2EF-455A-BA60-77EB7697F263}"/>
    <dgm:cxn modelId="{24327B75-B8EB-4544-8820-E3147FA83CCB}" type="presOf" srcId="{5B989C5E-572E-4B36-BCB0-042458275169}" destId="{DAC0208A-8BBA-4C1A-B7C6-BAD7482AE557}" srcOrd="0" destOrd="0" presId="urn:microsoft.com/office/officeart/2005/8/layout/radial4"/>
    <dgm:cxn modelId="{1750C055-2356-4AD2-8C33-D9F5B295674F}" type="presOf" srcId="{14C5C2DD-D841-40D1-A7CF-B246122DB754}" destId="{C4BD5046-B47F-41D9-AAD7-77D8DEF81B5B}" srcOrd="0" destOrd="0" presId="urn:microsoft.com/office/officeart/2005/8/layout/radial4"/>
    <dgm:cxn modelId="{B2E7D1BA-011D-496F-A6AD-24480993CB82}" type="presOf" srcId="{C88C8DFF-34D8-495D-B2E5-6F45FA8FEC7D}" destId="{61FA4441-8EC1-4AA4-A28A-EECBDFDEB896}" srcOrd="0" destOrd="0" presId="urn:microsoft.com/office/officeart/2005/8/layout/radial4"/>
    <dgm:cxn modelId="{DA5EECBE-3198-42CC-8545-CA372E3A5991}" type="presOf" srcId="{AEEDB59C-5B8D-479E-801D-123EB6482C05}" destId="{F12DCD2A-3B2A-469D-846D-1DA06FB75505}" srcOrd="0" destOrd="0" presId="urn:microsoft.com/office/officeart/2005/8/layout/radial4"/>
    <dgm:cxn modelId="{7A86D8DF-5DBD-4D64-89EE-0B94102B1E35}" type="presOf" srcId="{AC84EBB5-618D-4B3E-9CA4-C17106CAD46F}" destId="{49CB2FAB-5C3F-4656-AAE2-269EC2F0048E}" srcOrd="0" destOrd="0" presId="urn:microsoft.com/office/officeart/2005/8/layout/radial4"/>
    <dgm:cxn modelId="{AD437DEE-6C13-4EB5-A482-D44E6AACD177}" type="presOf" srcId="{C3C22446-2CF9-4C7E-892F-13BDB2FDB89F}" destId="{805044F6-B545-4A9E-A157-2399A7579FDC}" srcOrd="0" destOrd="0" presId="urn:microsoft.com/office/officeart/2005/8/layout/radial4"/>
    <dgm:cxn modelId="{C58991EE-D366-48C6-92B5-85246BFF8316}" srcId="{E204AC25-CE18-4631-86E0-264E6D30127D}" destId="{C3C22446-2CF9-4C7E-892F-13BDB2FDB89F}" srcOrd="2" destOrd="0" parTransId="{29D4869C-0D8D-41AC-B9E6-73771D297252}" sibTransId="{23C3F374-815F-4537-B005-1E363043B55F}"/>
    <dgm:cxn modelId="{0CCA88F0-346A-4D2B-89BC-7A649D052133}" type="presOf" srcId="{29D4869C-0D8D-41AC-B9E6-73771D297252}" destId="{B5861ACE-7412-44AC-A6A0-0F2A771FA980}" srcOrd="0" destOrd="0" presId="urn:microsoft.com/office/officeart/2005/8/layout/radial4"/>
    <dgm:cxn modelId="{69940199-0FFD-46EF-AFD0-4CF90BB4CE4E}" type="presParOf" srcId="{61FA4441-8EC1-4AA4-A28A-EECBDFDEB896}" destId="{E81317BE-B0BA-4A6E-850E-DE2CB45A06DC}" srcOrd="0" destOrd="0" presId="urn:microsoft.com/office/officeart/2005/8/layout/radial4"/>
    <dgm:cxn modelId="{07E99AB7-25BD-43D3-AC4C-7A9CC03D3976}" type="presParOf" srcId="{61FA4441-8EC1-4AA4-A28A-EECBDFDEB896}" destId="{F12DCD2A-3B2A-469D-846D-1DA06FB75505}" srcOrd="1" destOrd="0" presId="urn:microsoft.com/office/officeart/2005/8/layout/radial4"/>
    <dgm:cxn modelId="{851C3927-8FA6-45CD-A717-BC2ED744C4E3}" type="presParOf" srcId="{61FA4441-8EC1-4AA4-A28A-EECBDFDEB896}" destId="{85ED10F1-6B62-4822-8E71-11C5485CE4D3}" srcOrd="2" destOrd="0" presId="urn:microsoft.com/office/officeart/2005/8/layout/radial4"/>
    <dgm:cxn modelId="{07E10BC4-71AB-4623-9F61-762F3BFDCAFA}" type="presParOf" srcId="{61FA4441-8EC1-4AA4-A28A-EECBDFDEB896}" destId="{49CB2FAB-5C3F-4656-AAE2-269EC2F0048E}" srcOrd="3" destOrd="0" presId="urn:microsoft.com/office/officeart/2005/8/layout/radial4"/>
    <dgm:cxn modelId="{E4625192-A042-4250-9F65-2D74DEA7D26D}" type="presParOf" srcId="{61FA4441-8EC1-4AA4-A28A-EECBDFDEB896}" destId="{DAC0208A-8BBA-4C1A-B7C6-BAD7482AE557}" srcOrd="4" destOrd="0" presId="urn:microsoft.com/office/officeart/2005/8/layout/radial4"/>
    <dgm:cxn modelId="{A70D3B97-E2BA-4D1D-8AF6-7587A5139F44}" type="presParOf" srcId="{61FA4441-8EC1-4AA4-A28A-EECBDFDEB896}" destId="{B5861ACE-7412-44AC-A6A0-0F2A771FA980}" srcOrd="5" destOrd="0" presId="urn:microsoft.com/office/officeart/2005/8/layout/radial4"/>
    <dgm:cxn modelId="{C6F5205B-9DB6-46F5-BE75-934F783B69E7}" type="presParOf" srcId="{61FA4441-8EC1-4AA4-A28A-EECBDFDEB896}" destId="{805044F6-B545-4A9E-A157-2399A7579FDC}" srcOrd="6" destOrd="0" presId="urn:microsoft.com/office/officeart/2005/8/layout/radial4"/>
    <dgm:cxn modelId="{C168C6DE-E09D-4FEF-80CF-761FB37BF1D9}" type="presParOf" srcId="{61FA4441-8EC1-4AA4-A28A-EECBDFDEB896}" destId="{C4BD5046-B47F-41D9-AAD7-77D8DEF81B5B}" srcOrd="7" destOrd="0" presId="urn:microsoft.com/office/officeart/2005/8/layout/radial4"/>
    <dgm:cxn modelId="{DC3D30E4-D726-40B6-A4EF-0422362CD3BA}" type="presParOf" srcId="{61FA4441-8EC1-4AA4-A28A-EECBDFDEB896}" destId="{2B11C689-6066-4662-B47D-011535853FED}" srcOrd="8" destOrd="0" presId="urn:microsoft.com/office/officeart/2005/8/layout/radial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1317BE-B0BA-4A6E-850E-DE2CB45A06DC}">
      <dsp:nvSpPr>
        <dsp:cNvPr id="0" name=""/>
        <dsp:cNvSpPr/>
      </dsp:nvSpPr>
      <dsp:spPr>
        <a:xfrm>
          <a:off x="3325807" y="2644269"/>
          <a:ext cx="3254384" cy="1300531"/>
        </a:xfrm>
        <a:prstGeom prst="ellipse">
          <a:avLst/>
        </a:prstGeom>
        <a:solidFill>
          <a:schemeClr val="tx1">
            <a:lumMod val="7500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8415" tIns="18415" rIns="18415" bIns="18415" numCol="1" spcCol="1270" anchor="ctr" anchorCtr="0">
          <a:noAutofit/>
        </a:bodyPr>
        <a:lstStyle/>
        <a:p>
          <a:pPr marL="0" lvl="0" indent="0" algn="ctr" defTabSz="1289050">
            <a:lnSpc>
              <a:spcPct val="90000"/>
            </a:lnSpc>
            <a:spcBef>
              <a:spcPct val="0"/>
            </a:spcBef>
            <a:spcAft>
              <a:spcPct val="35000"/>
            </a:spcAft>
            <a:buNone/>
          </a:pPr>
          <a:r>
            <a:rPr lang="en-US" sz="2900" kern="1200" dirty="0">
              <a:solidFill>
                <a:prstClr val="white"/>
              </a:solidFill>
              <a:latin typeface="Tw Cen MT" panose="020B0602020104020603"/>
              <a:ea typeface="+mn-ea"/>
              <a:cs typeface="+mn-cs"/>
            </a:rPr>
            <a:t>CarGurus</a:t>
          </a:r>
        </a:p>
      </dsp:txBody>
      <dsp:txXfrm>
        <a:off x="3802401" y="2834727"/>
        <a:ext cx="2301196" cy="919615"/>
      </dsp:txXfrm>
    </dsp:sp>
    <dsp:sp modelId="{F12DCD2A-3B2A-469D-846D-1DA06FB75505}">
      <dsp:nvSpPr>
        <dsp:cNvPr id="0" name=""/>
        <dsp:cNvSpPr/>
      </dsp:nvSpPr>
      <dsp:spPr>
        <a:xfrm rot="12185379">
          <a:off x="2025230" y="2252149"/>
          <a:ext cx="1734542" cy="536795"/>
        </a:xfrm>
        <a:prstGeom prst="lef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5ED10F1-6B62-4822-8E71-11C5485CE4D3}">
      <dsp:nvSpPr>
        <dsp:cNvPr id="0" name=""/>
        <dsp:cNvSpPr/>
      </dsp:nvSpPr>
      <dsp:spPr>
        <a:xfrm>
          <a:off x="228799" y="1255697"/>
          <a:ext cx="2002438" cy="903292"/>
        </a:xfrm>
        <a:prstGeom prst="roundRect">
          <a:avLst>
            <a:gd name="adj" fmla="val 10000"/>
          </a:avLst>
        </a:prstGeom>
        <a:solidFill>
          <a:schemeClr val="tx1">
            <a:lumMod val="7500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0005" tIns="40005" rIns="40005" bIns="40005" numCol="1" spcCol="1270" anchor="ctr" anchorCtr="0">
          <a:noAutofit/>
        </a:bodyPr>
        <a:lstStyle/>
        <a:p>
          <a:pPr marL="0" lvl="0" indent="0" algn="ctr" defTabSz="933450">
            <a:lnSpc>
              <a:spcPct val="90000"/>
            </a:lnSpc>
            <a:spcBef>
              <a:spcPct val="0"/>
            </a:spcBef>
            <a:spcAft>
              <a:spcPct val="35000"/>
            </a:spcAft>
            <a:buNone/>
          </a:pPr>
          <a:r>
            <a:rPr lang="en-US" sz="2100" kern="1200" dirty="0" err="1">
              <a:solidFill>
                <a:schemeClr val="bg1"/>
              </a:solidFill>
            </a:rPr>
            <a:t>Deallers</a:t>
          </a:r>
          <a:endParaRPr lang="en-US" sz="2100" kern="1200" dirty="0">
            <a:solidFill>
              <a:schemeClr val="bg1"/>
            </a:solidFill>
          </a:endParaRPr>
        </a:p>
      </dsp:txBody>
      <dsp:txXfrm>
        <a:off x="255256" y="1282154"/>
        <a:ext cx="1949524" cy="850378"/>
      </dsp:txXfrm>
    </dsp:sp>
    <dsp:sp modelId="{49CB2FAB-5C3F-4656-AAE2-269EC2F0048E}">
      <dsp:nvSpPr>
        <dsp:cNvPr id="0" name=""/>
        <dsp:cNvSpPr/>
      </dsp:nvSpPr>
      <dsp:spPr>
        <a:xfrm rot="14378430">
          <a:off x="3304613" y="1636386"/>
          <a:ext cx="1603271" cy="600731"/>
        </a:xfrm>
        <a:prstGeom prst="lef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DAC0208A-8BBA-4C1A-B7C6-BAD7482AE557}">
      <dsp:nvSpPr>
        <dsp:cNvPr id="0" name=""/>
        <dsp:cNvSpPr/>
      </dsp:nvSpPr>
      <dsp:spPr>
        <a:xfrm>
          <a:off x="2341689" y="86872"/>
          <a:ext cx="2002438" cy="917757"/>
        </a:xfrm>
        <a:prstGeom prst="roundRect">
          <a:avLst>
            <a:gd name="adj" fmla="val 10000"/>
          </a:avLst>
        </a:prstGeom>
        <a:solidFill>
          <a:schemeClr val="tx1">
            <a:lumMod val="7500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0005" tIns="40005" rIns="40005" bIns="40005" numCol="1" spcCol="1270" anchor="ctr" anchorCtr="0">
          <a:noAutofit/>
        </a:bodyPr>
        <a:lstStyle/>
        <a:p>
          <a:pPr marL="0" lvl="0" indent="0" algn="ctr" defTabSz="933450">
            <a:lnSpc>
              <a:spcPct val="90000"/>
            </a:lnSpc>
            <a:spcBef>
              <a:spcPct val="0"/>
            </a:spcBef>
            <a:spcAft>
              <a:spcPct val="35000"/>
            </a:spcAft>
            <a:buNone/>
          </a:pPr>
          <a:r>
            <a:rPr lang="en-US" sz="2100" kern="1200" dirty="0">
              <a:solidFill>
                <a:schemeClr val="bg1"/>
              </a:solidFill>
            </a:rPr>
            <a:t>Consumers</a:t>
          </a:r>
        </a:p>
      </dsp:txBody>
      <dsp:txXfrm>
        <a:off x="2368569" y="113752"/>
        <a:ext cx="1948678" cy="863997"/>
      </dsp:txXfrm>
    </dsp:sp>
    <dsp:sp modelId="{B5861ACE-7412-44AC-A6A0-0F2A771FA980}">
      <dsp:nvSpPr>
        <dsp:cNvPr id="0" name=""/>
        <dsp:cNvSpPr/>
      </dsp:nvSpPr>
      <dsp:spPr>
        <a:xfrm rot="17042847">
          <a:off x="4606727" y="1519722"/>
          <a:ext cx="1688276" cy="600731"/>
        </a:xfrm>
        <a:prstGeom prst="lef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05044F6-B545-4A9E-A157-2399A7579FDC}">
      <dsp:nvSpPr>
        <dsp:cNvPr id="0" name=""/>
        <dsp:cNvSpPr/>
      </dsp:nvSpPr>
      <dsp:spPr>
        <a:xfrm>
          <a:off x="5421757" y="99003"/>
          <a:ext cx="2002438" cy="819590"/>
        </a:xfrm>
        <a:prstGeom prst="roundRect">
          <a:avLst>
            <a:gd name="adj" fmla="val 10000"/>
          </a:avLst>
        </a:prstGeom>
        <a:solidFill>
          <a:schemeClr val="tx1">
            <a:lumMod val="7500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7625" tIns="47625" rIns="47625" bIns="47625" numCol="1" spcCol="1270" anchor="ctr" anchorCtr="0">
          <a:noAutofit/>
        </a:bodyPr>
        <a:lstStyle/>
        <a:p>
          <a:pPr marL="0" lvl="0" indent="0" algn="ctr" defTabSz="1111250">
            <a:lnSpc>
              <a:spcPct val="90000"/>
            </a:lnSpc>
            <a:spcBef>
              <a:spcPct val="0"/>
            </a:spcBef>
            <a:spcAft>
              <a:spcPct val="35000"/>
            </a:spcAft>
            <a:buNone/>
          </a:pPr>
          <a:r>
            <a:rPr lang="en-US" sz="2500" kern="1200" dirty="0">
              <a:solidFill>
                <a:schemeClr val="bg1"/>
              </a:solidFill>
              <a:latin typeface="Tw Cen MT" panose="020B0602020104020603"/>
              <a:ea typeface="+mn-ea"/>
              <a:cs typeface="+mn-cs"/>
            </a:rPr>
            <a:t>Employees</a:t>
          </a:r>
        </a:p>
      </dsp:txBody>
      <dsp:txXfrm>
        <a:off x="5445762" y="123008"/>
        <a:ext cx="1954428" cy="771580"/>
      </dsp:txXfrm>
    </dsp:sp>
    <dsp:sp modelId="{C4BD5046-B47F-41D9-AAD7-77D8DEF81B5B}">
      <dsp:nvSpPr>
        <dsp:cNvPr id="0" name=""/>
        <dsp:cNvSpPr/>
      </dsp:nvSpPr>
      <dsp:spPr>
        <a:xfrm rot="19102139">
          <a:off x="5936236" y="2100096"/>
          <a:ext cx="1188483" cy="600731"/>
        </a:xfrm>
        <a:prstGeom prst="lef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2B11C689-6066-4662-B47D-011535853FED}">
      <dsp:nvSpPr>
        <dsp:cNvPr id="0" name=""/>
        <dsp:cNvSpPr/>
      </dsp:nvSpPr>
      <dsp:spPr>
        <a:xfrm>
          <a:off x="7161281" y="1170225"/>
          <a:ext cx="2002438" cy="766517"/>
        </a:xfrm>
        <a:prstGeom prst="roundRect">
          <a:avLst>
            <a:gd name="adj" fmla="val 10000"/>
          </a:avLst>
        </a:prstGeom>
        <a:solidFill>
          <a:schemeClr val="tx1">
            <a:lumMod val="75000"/>
          </a:schemeClr>
        </a:solidFill>
        <a:ln w="19050" cap="flat" cmpd="sng" algn="ctr">
          <a:solidFill>
            <a:schemeClr val="tx2"/>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0005" tIns="40005" rIns="40005" bIns="40005" numCol="1" spcCol="1270" anchor="ctr" anchorCtr="0">
          <a:noAutofit/>
        </a:bodyPr>
        <a:lstStyle/>
        <a:p>
          <a:pPr marL="0" lvl="0" indent="0" algn="ctr" defTabSz="933450">
            <a:lnSpc>
              <a:spcPct val="90000"/>
            </a:lnSpc>
            <a:spcBef>
              <a:spcPct val="0"/>
            </a:spcBef>
            <a:spcAft>
              <a:spcPct val="35000"/>
            </a:spcAft>
            <a:buNone/>
          </a:pPr>
          <a:r>
            <a:rPr lang="en-US" sz="2100" kern="1200" dirty="0">
              <a:solidFill>
                <a:schemeClr val="bg1"/>
              </a:solidFill>
            </a:rPr>
            <a:t>Third Party Administration</a:t>
          </a:r>
        </a:p>
      </dsp:txBody>
      <dsp:txXfrm>
        <a:off x="7183732" y="1192676"/>
        <a:ext cx="1957536" cy="721615"/>
      </dsp:txXfrm>
    </dsp:sp>
  </dsp:spTree>
</dsp:drawing>
</file>

<file path=ppt/diagrams/layout1.xml><?xml version="1.0" encoding="utf-8"?>
<dgm:layoutDef xmlns:dgm="http://schemas.openxmlformats.org/drawingml/2006/diagram" xmlns:a="http://schemas.openxmlformats.org/drawingml/2006/main" uniqueId="urn:microsoft.com/office/officeart/2005/8/layout/radial4">
  <dgm:title val=""/>
  <dgm:desc val=""/>
  <dgm:catLst>
    <dgm:cat type="relationship" pri="190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t modelId="11"/>
        <dgm:pt modelId="12"/>
      </dgm:ptLst>
      <dgm:cxnLst>
        <dgm:cxn modelId="2" srcId="0" destId="1" srcOrd="0" destOrd="0"/>
        <dgm:cxn modelId="15" srcId="1" destId="11" srcOrd="0" destOrd="0"/>
        <dgm:cxn modelId="16" srcId="1" destId="12" srcOrd="1"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ycle">
    <dgm:varLst>
      <dgm:chMax val="1"/>
      <dgm:dir/>
      <dgm:animLvl val="ctr"/>
      <dgm:resizeHandles val="exact"/>
    </dgm:varLst>
    <dgm:choose name="Name0">
      <dgm:if name="Name1" func="var" arg="dir" op="equ" val="norm">
        <dgm:choose name="Name2">
          <dgm:if name="Name3" axis="ch ch" ptType="node node" st="1 1" cnt="1 0" func="cnt" op="lte" val="1">
            <dgm:alg type="cycle">
              <dgm:param type="stAng" val="0"/>
              <dgm:param type="spanAng" val="360"/>
              <dgm:param type="ctrShpMap" val="fNode"/>
            </dgm:alg>
          </dgm:if>
          <dgm:else name="Name4">
            <dgm:choose name="Name5">
              <dgm:if name="Name6" axis="ch ch" ptType="node node" st="1 1" cnt="1 0" func="cnt" op="lte" val="3">
                <dgm:alg type="cycle">
                  <dgm:param type="stAng" val="-55"/>
                  <dgm:param type="spanAng" val="110"/>
                  <dgm:param type="ctrShpMap" val="fNode"/>
                </dgm:alg>
              </dgm:if>
              <dgm:else name="Name7">
                <dgm:choose name="Name8">
                  <dgm:if name="Name9" axis="ch ch" ptType="node node" st="1 1" cnt="1 0" func="cnt" op="equ" val="4">
                    <dgm:alg type="cycle">
                      <dgm:param type="stAng" val="-75"/>
                      <dgm:param type="spanAng" val="150"/>
                      <dgm:param type="ctrShpMap" val="fNode"/>
                    </dgm:alg>
                  </dgm:if>
                  <dgm:else name="Name10">
                    <dgm:alg type="cycle">
                      <dgm:param type="stAng" val="-90"/>
                      <dgm:param type="spanAng" val="180"/>
                      <dgm:param type="ctrShpMap" val="fNode"/>
                    </dgm:alg>
                  </dgm:else>
                </dgm:choose>
              </dgm:else>
            </dgm:choose>
          </dgm:else>
        </dgm:choose>
      </dgm:if>
      <dgm:else name="Name11">
        <dgm:choose name="Name12">
          <dgm:if name="Name13" axis="ch ch" ptType="node node" st="1 1" cnt="1 0" func="cnt" op="lte" val="1">
            <dgm:alg type="cycle">
              <dgm:param type="stAng" val="0"/>
              <dgm:param type="spanAng" val="-360"/>
              <dgm:param type="ctrShpMap" val="fNode"/>
            </dgm:alg>
          </dgm:if>
          <dgm:else name="Name14">
            <dgm:choose name="Name15">
              <dgm:if name="Name16" axis="ch ch" ptType="node node" st="1 1" cnt="1 0" func="cnt" op="lte" val="3">
                <dgm:alg type="cycle">
                  <dgm:param type="stAng" val="55"/>
                  <dgm:param type="spanAng" val="-110"/>
                  <dgm:param type="ctrShpMap" val="fNode"/>
                </dgm:alg>
              </dgm:if>
              <dgm:else name="Name17">
                <dgm:choose name="Name18">
                  <dgm:if name="Name19" axis="ch ch" ptType="node node" st="1 1" cnt="1 0" func="cnt" op="equ" val="4">
                    <dgm:alg type="cycle">
                      <dgm:param type="stAng" val="75"/>
                      <dgm:param type="spanAng" val="-150"/>
                      <dgm:param type="ctrShpMap" val="fNode"/>
                    </dgm:alg>
                  </dgm:if>
                  <dgm:else name="Name20">
                    <dgm:alg type="cycle">
                      <dgm:param type="stAng" val="90"/>
                      <dgm:param type="spanAng" val="-180"/>
                      <dgm:param type="ctrShpMap" val="fNode"/>
                    </dgm:alg>
                  </dgm:else>
                </dgm:choose>
              </dgm:else>
            </dgm:choose>
          </dgm:else>
        </dgm:choose>
      </dgm:else>
    </dgm:choose>
    <dgm:shape xmlns:r="http://schemas.openxmlformats.org/officeDocument/2006/relationships" r:blip="">
      <dgm:adjLst/>
    </dgm:shape>
    <dgm:presOf/>
    <dgm:constrLst>
      <dgm:constr type="w" for="ch" forName="centerShape" refType="w"/>
      <dgm:constr type="w" for="ch" forName="node" refType="w" refFor="ch" refForName="centerShape" fact="0.95"/>
      <dgm:constr type="h" for="ch" forName="parTrans" refType="w" refFor="ch" refForName="centerShape" fact="0.285"/>
      <dgm:constr type="sp" refType="w" refFor="ch" refForName="centerShape" op="equ" fact="0.23"/>
      <dgm:constr type="sibSp" refType="w" refFor="ch" refForName="node" fact="0.1"/>
      <dgm:constr type="primFontSz" for="ch" forName="node" op="equ"/>
    </dgm:constrLst>
    <dgm:choose name="Name21">
      <dgm:if name="Name22" axis="ch ch" ptType="node node" st="1 1" cnt="1 0" func="cnt" op="lte" val="5">
        <dgm:ruleLst>
          <dgm:rule type="w" for="ch" forName="centerShape" val="NaN" fact="0.27" max="NaN"/>
        </dgm:ruleLst>
      </dgm:if>
      <dgm:else name="Name23">
        <dgm:ruleLst>
          <dgm:rule type="w" for="ch" forName="centerShape" val="NaN" fact="0.27" max="NaN"/>
          <dgm:rule type="w" for="ch" forName="node" val="NaN" fact="0.7" max="NaN"/>
        </dgm:ruleLst>
      </dgm:else>
    </dgm:choose>
    <dgm:forEach name="Name24" axis="ch" ptType="node" cnt="1">
      <dgm:layoutNode name="centerShape" styleLbl="node0">
        <dgm:alg type="tx"/>
        <dgm:shape xmlns:r="http://schemas.openxmlformats.org/officeDocument/2006/relationships" type="ellipse" r:blip="">
          <dgm:adjLst/>
        </dgm:shape>
        <dgm:presOf axis="self"/>
        <dgm:constrLst>
          <dgm:constr type="tMarg" refType="primFontSz" fact="0.05"/>
          <dgm:constr type="bMarg" refType="primFontSz" fact="0.05"/>
          <dgm:constr type="lMarg" refType="primFontSz" fact="0.05"/>
          <dgm:constr type="rMarg" refType="primFontSz" fact="0.05"/>
          <dgm:constr type="primFontSz" val="65"/>
          <dgm:constr type="h" refType="w"/>
        </dgm:constrLst>
        <dgm:ruleLst>
          <dgm:rule type="primFontSz" val="5" fact="NaN" max="NaN"/>
        </dgm:ruleLst>
      </dgm:layoutNode>
      <dgm:forEach name="Name25" axis="ch">
        <dgm:forEach name="Name26" axis="self" ptType="parTrans">
          <dgm:layoutNode name="parTrans" styleLbl="bgSibTrans2D1">
            <dgm:alg type="conn">
              <dgm:param type="begPts" val="auto"/>
              <dgm:param type="endPts" val="ctr"/>
              <dgm:param type="endSty" val="noArr"/>
              <dgm:param type="begSty" val="arr"/>
            </dgm:alg>
            <dgm:shape xmlns:r="http://schemas.openxmlformats.org/officeDocument/2006/relationships" type="conn" r:blip="">
              <dgm:adjLst/>
            </dgm:shape>
            <dgm:presOf axis="self"/>
            <dgm:constrLst>
              <dgm:constr type="begPad" refType="connDist" fact="0.055"/>
              <dgm:constr type="endPad"/>
            </dgm:constrLst>
            <dgm:ruleLst/>
          </dgm:layoutNode>
        </dgm:forEach>
        <dgm:forEach name="Name27" axis="self" ptType="node">
          <dgm:layoutNode name="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h" refType="w" fact="0.8"/>
              <dgm:constr type="tMarg" refType="primFontSz" fact="0.15"/>
              <dgm:constr type="bMarg" refType="primFontSz" fact="0.15"/>
              <dgm:constr type="lMarg" refType="primFontSz" fact="0.15"/>
              <dgm:constr type="rMarg" refType="primFontSz" fact="0.15"/>
            </dgm:constrLst>
            <dgm:ruleLst>
              <dgm:rule type="primFontSz" val="5" fact="NaN" max="NaN"/>
            </dgm:ruleLst>
          </dgm:layoutNode>
        </dgm:forEach>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532059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2/5/2019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2463359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2/5/2019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1553942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2/5/2019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80138535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2/5/2019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59092418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pPr/>
              <a:t>2/5/2019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21099223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pPr/>
              <a:t>2/5/2019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99274798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51209348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857342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089631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a:t>Click to edit Master title style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7177021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2/5/2019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5407544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2/5/2019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6624730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2/5/2019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963276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2/5/2019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6988407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2/5/2019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597032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2/5/2019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709294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48A87A34-81AB-432B-8DAE-1953F412C126}" type="datetimeFigureOut">
              <a:rPr lang="en-US" smtClean="0"/>
              <a:pPr/>
              <a:t>2/5/2019</a:t>
            </a:fld>
            <a:endParaRPr lang="en-US" dirty="0"/>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883523731"/>
      </p:ext>
    </p:extLst>
  </p:cSld>
  <p:clrMap bg1="dk1" tx1="lt1" bg2="dk2" tx2="lt2" accent1="accent1" accent2="accent2" accent3="accent3" accent4="accent4" accent5="accent5" accent6="accent6" hlink="hlink" folHlink="folHlink"/>
  <p:sldLayoutIdLst>
    <p:sldLayoutId id="2147483843" r:id="rId1"/>
    <p:sldLayoutId id="2147483844" r:id="rId2"/>
    <p:sldLayoutId id="2147483845" r:id="rId3"/>
    <p:sldLayoutId id="2147483846" r:id="rId4"/>
    <p:sldLayoutId id="2147483847" r:id="rId5"/>
    <p:sldLayoutId id="2147483848" r:id="rId6"/>
    <p:sldLayoutId id="2147483849" r:id="rId7"/>
    <p:sldLayoutId id="2147483850" r:id="rId8"/>
    <p:sldLayoutId id="2147483851" r:id="rId9"/>
    <p:sldLayoutId id="2147483852" r:id="rId10"/>
    <p:sldLayoutId id="2147483853" r:id="rId11"/>
    <p:sldLayoutId id="2147483854" r:id="rId12"/>
    <p:sldLayoutId id="2147483855" r:id="rId13"/>
    <p:sldLayoutId id="2147483856" r:id="rId14"/>
    <p:sldLayoutId id="2147483857" r:id="rId15"/>
    <p:sldLayoutId id="2147483858" r:id="rId16"/>
    <p:sldLayoutId id="2147483859" r:id="rId17"/>
  </p:sldLayoutIdLst>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FAA8B0-B81D-4793-BF9E-8232B8F5B735}"/>
              </a:ext>
            </a:extLst>
          </p:cNvPr>
          <p:cNvSpPr>
            <a:spLocks noGrp="1"/>
          </p:cNvSpPr>
          <p:nvPr>
            <p:ph type="ctrTitle"/>
          </p:nvPr>
        </p:nvSpPr>
        <p:spPr>
          <a:xfrm>
            <a:off x="1920874" y="1122363"/>
            <a:ext cx="8791575" cy="1538287"/>
          </a:xfrm>
        </p:spPr>
        <p:txBody>
          <a:bodyPr>
            <a:normAutofit/>
          </a:bodyPr>
          <a:lstStyle/>
          <a:p>
            <a:pPr algn="ctr"/>
            <a:r>
              <a:rPr lang="en-US" sz="6000" dirty="0"/>
              <a:t>CARGURUS.COM </a:t>
            </a:r>
          </a:p>
        </p:txBody>
      </p:sp>
      <p:sp>
        <p:nvSpPr>
          <p:cNvPr id="3" name="Subtitle 2">
            <a:extLst>
              <a:ext uri="{FF2B5EF4-FFF2-40B4-BE49-F238E27FC236}">
                <a16:creationId xmlns:a16="http://schemas.microsoft.com/office/drawing/2014/main" id="{C5B74D25-250C-4867-97DF-0BA6D99B1A5D}"/>
              </a:ext>
            </a:extLst>
          </p:cNvPr>
          <p:cNvSpPr>
            <a:spLocks noGrp="1"/>
          </p:cNvSpPr>
          <p:nvPr>
            <p:ph type="subTitle" idx="1"/>
          </p:nvPr>
        </p:nvSpPr>
        <p:spPr/>
        <p:txBody>
          <a:bodyPr>
            <a:normAutofit/>
          </a:bodyPr>
          <a:lstStyle/>
          <a:p>
            <a:pPr algn="ctr"/>
            <a:r>
              <a:rPr lang="en-US" sz="4400" dirty="0"/>
              <a:t>Selenium automation </a:t>
            </a:r>
            <a:r>
              <a:rPr lang="en-US" sz="4400" dirty="0" err="1"/>
              <a:t>TESTing</a:t>
            </a:r>
            <a:r>
              <a:rPr lang="en-US" sz="4400" dirty="0"/>
              <a:t> PRESENTATION</a:t>
            </a:r>
          </a:p>
        </p:txBody>
      </p:sp>
    </p:spTree>
    <p:extLst>
      <p:ext uri="{BB962C8B-B14F-4D97-AF65-F5344CB8AC3E}">
        <p14:creationId xmlns:p14="http://schemas.microsoft.com/office/powerpoint/2010/main" val="854577077"/>
      </p:ext>
    </p:extLst>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7D0CDC-AF5B-48E9-B567-F7F7D8E5301B}"/>
              </a:ext>
            </a:extLst>
          </p:cNvPr>
          <p:cNvSpPr>
            <a:spLocks noGrp="1"/>
          </p:cNvSpPr>
          <p:nvPr>
            <p:ph type="title"/>
          </p:nvPr>
        </p:nvSpPr>
        <p:spPr>
          <a:xfrm>
            <a:off x="913795" y="158750"/>
            <a:ext cx="10353761" cy="1777171"/>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fontScale="90000"/>
          </a:bodyPr>
          <a:lstStyle/>
          <a:p>
            <a:r>
              <a:rPr lang="en-US" b="1" dirty="0"/>
              <a:t>During the Automation Testing process the following application functions will be tested:</a:t>
            </a:r>
            <a:br>
              <a:rPr lang="en-US" b="1" dirty="0"/>
            </a:br>
            <a:endParaRPr lang="en-US" dirty="0"/>
          </a:p>
        </p:txBody>
      </p:sp>
      <p:sp>
        <p:nvSpPr>
          <p:cNvPr id="3" name="Content Placeholder 2">
            <a:extLst>
              <a:ext uri="{FF2B5EF4-FFF2-40B4-BE49-F238E27FC236}">
                <a16:creationId xmlns:a16="http://schemas.microsoft.com/office/drawing/2014/main" id="{B30DF574-0C5B-4DCE-AA05-A0663A33B96E}"/>
              </a:ext>
            </a:extLst>
          </p:cNvPr>
          <p:cNvSpPr>
            <a:spLocks noGrp="1"/>
          </p:cNvSpPr>
          <p:nvPr>
            <p:ph idx="1"/>
          </p:nvPr>
        </p:nvSpPr>
        <p:spPr>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a:bodyPr>
          <a:lstStyle/>
          <a:p>
            <a:pPr fontAlgn="base"/>
            <a:r>
              <a:rPr lang="en-US" b="1" dirty="0"/>
              <a:t>Successfully login to the website account page.</a:t>
            </a:r>
          </a:p>
          <a:p>
            <a:pPr fontAlgn="base"/>
            <a:r>
              <a:rPr lang="en-US" b="1" dirty="0"/>
              <a:t>Switching client language.</a:t>
            </a:r>
          </a:p>
          <a:p>
            <a:pPr fontAlgn="base"/>
            <a:r>
              <a:rPr lang="en-US" b="1" dirty="0"/>
              <a:t>Search for used cars</a:t>
            </a:r>
          </a:p>
          <a:p>
            <a:pPr fontAlgn="base"/>
            <a:r>
              <a:rPr lang="en-US" b="1" dirty="0"/>
              <a:t>Search for new cars</a:t>
            </a:r>
          </a:p>
          <a:p>
            <a:pPr fontAlgn="base"/>
            <a:r>
              <a:rPr lang="en-US" b="1" dirty="0"/>
              <a:t>Search for pre-certified cars</a:t>
            </a:r>
          </a:p>
          <a:p>
            <a:pPr fontAlgn="base"/>
            <a:r>
              <a:rPr lang="en-US" b="1" dirty="0"/>
              <a:t>Different types of the decision making tools like car values, questions, car values. </a:t>
            </a:r>
            <a:r>
              <a:rPr lang="en-US" b="1" dirty="0">
                <a:solidFill>
                  <a:srgbClr val="FF0000"/>
                </a:solidFill>
              </a:rPr>
              <a:t>??????</a:t>
            </a:r>
          </a:p>
          <a:p>
            <a:endParaRPr lang="en-US" dirty="0"/>
          </a:p>
        </p:txBody>
      </p:sp>
    </p:spTree>
    <p:extLst>
      <p:ext uri="{BB962C8B-B14F-4D97-AF65-F5344CB8AC3E}">
        <p14:creationId xmlns:p14="http://schemas.microsoft.com/office/powerpoint/2010/main" val="41597493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259625-D391-41BC-88B9-9F8B360F9088}"/>
              </a:ext>
            </a:extLst>
          </p:cNvPr>
          <p:cNvSpPr>
            <a:spLocks noGrp="1"/>
          </p:cNvSpPr>
          <p:nvPr>
            <p:ph type="title"/>
          </p:nvPr>
        </p:nvSpPr>
        <p:spPr>
          <a:xfrm>
            <a:off x="1360777" y="175172"/>
            <a:ext cx="9078623" cy="891627"/>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fontScale="90000"/>
          </a:bodyPr>
          <a:lstStyle/>
          <a:p>
            <a:r>
              <a:rPr lang="en-US" b="1" dirty="0"/>
              <a:t>METHODS, APPROACHING TO VALIDATE THE DATA</a:t>
            </a:r>
            <a:endParaRPr lang="en-US" dirty="0"/>
          </a:p>
        </p:txBody>
      </p:sp>
      <p:sp>
        <p:nvSpPr>
          <p:cNvPr id="3" name="Content Placeholder 2">
            <a:extLst>
              <a:ext uri="{FF2B5EF4-FFF2-40B4-BE49-F238E27FC236}">
                <a16:creationId xmlns:a16="http://schemas.microsoft.com/office/drawing/2014/main" id="{867B0A65-F836-4572-B404-6D86C3ACBFE4}"/>
              </a:ext>
            </a:extLst>
          </p:cNvPr>
          <p:cNvSpPr>
            <a:spLocks noGrp="1"/>
          </p:cNvSpPr>
          <p:nvPr>
            <p:ph idx="1"/>
          </p:nvPr>
        </p:nvSpPr>
        <p:spPr>
          <a:xfrm>
            <a:off x="833728" y="1695449"/>
            <a:ext cx="10626434" cy="3695701"/>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lstStyle/>
          <a:p>
            <a:pPr fontAlgn="base"/>
            <a:r>
              <a:rPr lang="en-US" dirty="0"/>
              <a:t>  </a:t>
            </a:r>
            <a:r>
              <a:rPr lang="en-US" dirty="0">
                <a:solidFill>
                  <a:srgbClr val="FF0000"/>
                </a:solidFill>
              </a:rPr>
              <a:t> </a:t>
            </a:r>
            <a:r>
              <a:rPr lang="en-US" b="1" dirty="0">
                <a:solidFill>
                  <a:srgbClr val="FF0000"/>
                </a:solidFill>
              </a:rPr>
              <a:t>The identification of functions that the software is expected to perform</a:t>
            </a:r>
            <a:endParaRPr lang="en-US" dirty="0">
              <a:solidFill>
                <a:srgbClr val="FF0000"/>
              </a:solidFill>
            </a:endParaRPr>
          </a:p>
          <a:p>
            <a:pPr fontAlgn="base"/>
            <a:r>
              <a:rPr lang="en-US" b="1" dirty="0">
                <a:solidFill>
                  <a:srgbClr val="FF0000"/>
                </a:solidFill>
              </a:rPr>
              <a:t>  The creation of input data based on the function's specifications</a:t>
            </a:r>
          </a:p>
          <a:p>
            <a:pPr fontAlgn="base"/>
            <a:r>
              <a:rPr lang="en-US" b="1" dirty="0">
                <a:solidFill>
                  <a:srgbClr val="FF0000"/>
                </a:solidFill>
              </a:rPr>
              <a:t>  The determination of output based on the function's specifications</a:t>
            </a:r>
          </a:p>
          <a:p>
            <a:pPr fontAlgn="base"/>
            <a:r>
              <a:rPr lang="en-US" b="1" dirty="0">
                <a:solidFill>
                  <a:srgbClr val="FF0000"/>
                </a:solidFill>
              </a:rPr>
              <a:t>  The execution of the test case</a:t>
            </a:r>
          </a:p>
          <a:p>
            <a:pPr fontAlgn="base"/>
            <a:r>
              <a:rPr lang="en-US" b="1" dirty="0">
                <a:solidFill>
                  <a:srgbClr val="FF0000"/>
                </a:solidFill>
              </a:rPr>
              <a:t>  The comparison of actual and expected outputs</a:t>
            </a:r>
          </a:p>
          <a:p>
            <a:pPr fontAlgn="base"/>
            <a:r>
              <a:rPr lang="en-US" b="1" dirty="0">
                <a:solidFill>
                  <a:srgbClr val="FF0000"/>
                </a:solidFill>
              </a:rPr>
              <a:t>  To check whether the application works as per the customer need</a:t>
            </a:r>
          </a:p>
        </p:txBody>
      </p:sp>
    </p:spTree>
    <p:extLst>
      <p:ext uri="{BB962C8B-B14F-4D97-AF65-F5344CB8AC3E}">
        <p14:creationId xmlns:p14="http://schemas.microsoft.com/office/powerpoint/2010/main" val="37683132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0EB3F-C02B-48C7-86AF-7110F6D25592}"/>
              </a:ext>
            </a:extLst>
          </p:cNvPr>
          <p:cNvSpPr>
            <a:spLocks noGrp="1"/>
          </p:cNvSpPr>
          <p:nvPr>
            <p:ph type="title"/>
          </p:nvPr>
        </p:nvSpPr>
        <p:spPr>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lstStyle/>
          <a:p>
            <a:r>
              <a:rPr lang="en-US" b="1" dirty="0"/>
              <a:t>Website Modules:</a:t>
            </a:r>
            <a:endParaRPr lang="en-US" dirty="0"/>
          </a:p>
        </p:txBody>
      </p:sp>
      <p:sp>
        <p:nvSpPr>
          <p:cNvPr id="3" name="Content Placeholder 2">
            <a:extLst>
              <a:ext uri="{FF2B5EF4-FFF2-40B4-BE49-F238E27FC236}">
                <a16:creationId xmlns:a16="http://schemas.microsoft.com/office/drawing/2014/main" id="{DFA4773F-522D-4F90-9E3E-1D1E996F96B9}"/>
              </a:ext>
            </a:extLst>
          </p:cNvPr>
          <p:cNvSpPr>
            <a:spLocks noGrp="1"/>
          </p:cNvSpPr>
          <p:nvPr>
            <p:ph idx="1"/>
          </p:nvPr>
        </p:nvSpPr>
        <p:spPr>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lstStyle/>
          <a:p>
            <a:r>
              <a:rPr lang="en-US" dirty="0"/>
              <a:t>Clickable search engine boxes for used, new pre certified cars.</a:t>
            </a:r>
          </a:p>
          <a:p>
            <a:r>
              <a:rPr lang="en-US" dirty="0"/>
              <a:t>There are ‘</a:t>
            </a:r>
            <a:r>
              <a:rPr lang="en-US" dirty="0">
                <a:solidFill>
                  <a:srgbClr val="FF0000"/>
                </a:solidFill>
              </a:rPr>
              <a:t>news section’….</a:t>
            </a:r>
          </a:p>
        </p:txBody>
      </p:sp>
    </p:spTree>
    <p:extLst>
      <p:ext uri="{BB962C8B-B14F-4D97-AF65-F5344CB8AC3E}">
        <p14:creationId xmlns:p14="http://schemas.microsoft.com/office/powerpoint/2010/main" val="25226443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6F4832-6D24-4AE7-8F9F-B4A99FFBEA1D}"/>
              </a:ext>
            </a:extLst>
          </p:cNvPr>
          <p:cNvSpPr>
            <a:spLocks noGrp="1"/>
          </p:cNvSpPr>
          <p:nvPr>
            <p:ph type="title"/>
          </p:nvPr>
        </p:nvSpPr>
        <p:spPr>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lstStyle/>
          <a:p>
            <a:r>
              <a:rPr lang="en-US" dirty="0"/>
              <a:t>The stakeholders</a:t>
            </a:r>
          </a:p>
        </p:txBody>
      </p:sp>
      <p:sp>
        <p:nvSpPr>
          <p:cNvPr id="3" name="Content Placeholder 2">
            <a:extLst>
              <a:ext uri="{FF2B5EF4-FFF2-40B4-BE49-F238E27FC236}">
                <a16:creationId xmlns:a16="http://schemas.microsoft.com/office/drawing/2014/main" id="{A512BAA2-9A0F-4BE6-B48E-27C949A43940}"/>
              </a:ext>
            </a:extLst>
          </p:cNvPr>
          <p:cNvSpPr>
            <a:spLocks noGrp="1"/>
          </p:cNvSpPr>
          <p:nvPr>
            <p:ph idx="1"/>
          </p:nvPr>
        </p:nvSpPr>
        <p:spPr>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lstStyle/>
          <a:p>
            <a:r>
              <a:rPr lang="en-US" dirty="0"/>
              <a:t>Dealers;</a:t>
            </a:r>
          </a:p>
          <a:p>
            <a:r>
              <a:rPr lang="en-US" dirty="0"/>
              <a:t>Private Sellers;</a:t>
            </a:r>
          </a:p>
          <a:p>
            <a:r>
              <a:rPr lang="en-US" dirty="0"/>
              <a:t>Customers;</a:t>
            </a:r>
          </a:p>
          <a:p>
            <a:r>
              <a:rPr lang="en-US" dirty="0"/>
              <a:t>Employees;</a:t>
            </a:r>
          </a:p>
          <a:p>
            <a:r>
              <a:rPr lang="en-US" dirty="0"/>
              <a:t>Third Party;</a:t>
            </a:r>
          </a:p>
          <a:p>
            <a:r>
              <a:rPr lang="en-US" dirty="0"/>
              <a:t>Owners;</a:t>
            </a:r>
          </a:p>
          <a:p>
            <a:endParaRPr lang="en-US" dirty="0"/>
          </a:p>
          <a:p>
            <a:endParaRPr lang="en-US" dirty="0"/>
          </a:p>
        </p:txBody>
      </p:sp>
    </p:spTree>
    <p:extLst>
      <p:ext uri="{BB962C8B-B14F-4D97-AF65-F5344CB8AC3E}">
        <p14:creationId xmlns:p14="http://schemas.microsoft.com/office/powerpoint/2010/main" val="23819621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421833-8586-469E-9474-1205E4842A13}"/>
              </a:ext>
            </a:extLst>
          </p:cNvPr>
          <p:cNvSpPr>
            <a:spLocks noGrp="1"/>
          </p:cNvSpPr>
          <p:nvPr>
            <p:ph type="title"/>
          </p:nvPr>
        </p:nvSpPr>
        <p:spPr>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lstStyle/>
          <a:p>
            <a:r>
              <a:rPr lang="en-US" dirty="0"/>
              <a:t>Test plan</a:t>
            </a:r>
          </a:p>
        </p:txBody>
      </p:sp>
      <p:sp>
        <p:nvSpPr>
          <p:cNvPr id="3" name="Content Placeholder 2">
            <a:extLst>
              <a:ext uri="{FF2B5EF4-FFF2-40B4-BE49-F238E27FC236}">
                <a16:creationId xmlns:a16="http://schemas.microsoft.com/office/drawing/2014/main" id="{0BC87324-E961-46DE-A71B-8905CCC85DF9}"/>
              </a:ext>
            </a:extLst>
          </p:cNvPr>
          <p:cNvSpPr>
            <a:spLocks noGrp="1"/>
          </p:cNvSpPr>
          <p:nvPr>
            <p:ph idx="1"/>
          </p:nvPr>
        </p:nvSpPr>
        <p:spPr>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a:bodyPr>
          <a:lstStyle/>
          <a:p>
            <a:r>
              <a:rPr lang="en-US" dirty="0"/>
              <a:t>To do test possible and positive </a:t>
            </a:r>
            <a:r>
              <a:rPr lang="en-US" dirty="0">
                <a:sym typeface="Wingdings" panose="05000000000000000000" pitchFamily="2" charset="2"/>
              </a:rPr>
              <a:t></a:t>
            </a:r>
          </a:p>
          <a:p>
            <a:r>
              <a:rPr lang="en-US" dirty="0">
                <a:sym typeface="Wingdings" panose="05000000000000000000" pitchFamily="2" charset="2"/>
              </a:rPr>
              <a:t>Drink coffee</a:t>
            </a:r>
          </a:p>
          <a:p>
            <a:r>
              <a:rPr lang="en-US" dirty="0">
                <a:sym typeface="Wingdings" panose="05000000000000000000" pitchFamily="2" charset="2"/>
              </a:rPr>
              <a:t>Relax</a:t>
            </a:r>
          </a:p>
          <a:p>
            <a:r>
              <a:rPr lang="en-US" dirty="0">
                <a:sym typeface="Wingdings" panose="05000000000000000000" pitchFamily="2" charset="2"/>
              </a:rPr>
              <a:t>Exercise</a:t>
            </a:r>
          </a:p>
          <a:p>
            <a:r>
              <a:rPr lang="en-US" dirty="0">
                <a:sym typeface="Wingdings" panose="05000000000000000000" pitchFamily="2" charset="2"/>
              </a:rPr>
              <a:t>Be calm</a:t>
            </a:r>
          </a:p>
          <a:p>
            <a:r>
              <a:rPr lang="en-US" dirty="0">
                <a:sym typeface="Wingdings" panose="05000000000000000000" pitchFamily="2" charset="2"/>
              </a:rPr>
              <a:t>Don’t worry</a:t>
            </a:r>
          </a:p>
        </p:txBody>
      </p:sp>
    </p:spTree>
    <p:extLst>
      <p:ext uri="{BB962C8B-B14F-4D97-AF65-F5344CB8AC3E}">
        <p14:creationId xmlns:p14="http://schemas.microsoft.com/office/powerpoint/2010/main" val="29833737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F93C43-7413-477B-910A-5CF667D6D2C9}"/>
              </a:ext>
            </a:extLst>
          </p:cNvPr>
          <p:cNvSpPr>
            <a:spLocks noGrp="1"/>
          </p:cNvSpPr>
          <p:nvPr>
            <p:ph type="title"/>
          </p:nvPr>
        </p:nvSpPr>
        <p:spPr>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a:bodyPr>
          <a:lstStyle/>
          <a:p>
            <a:r>
              <a:rPr lang="en-US" sz="4400" dirty="0"/>
              <a:t>Test plan task list</a:t>
            </a:r>
          </a:p>
        </p:txBody>
      </p:sp>
      <p:sp>
        <p:nvSpPr>
          <p:cNvPr id="3" name="Content Placeholder 2">
            <a:extLst>
              <a:ext uri="{FF2B5EF4-FFF2-40B4-BE49-F238E27FC236}">
                <a16:creationId xmlns:a16="http://schemas.microsoft.com/office/drawing/2014/main" id="{F83EBD6C-4CAB-4216-9249-123C0BB900A8}"/>
              </a:ext>
            </a:extLst>
          </p:cNvPr>
          <p:cNvSpPr>
            <a:spLocks noGrp="1"/>
          </p:cNvSpPr>
          <p:nvPr>
            <p:ph idx="1"/>
          </p:nvPr>
        </p:nvSpPr>
        <p:spPr>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lstStyle/>
          <a:p>
            <a:pPr fontAlgn="base"/>
            <a:r>
              <a:rPr lang="en-US" b="1" dirty="0">
                <a:solidFill>
                  <a:srgbClr val="C00000"/>
                </a:solidFill>
              </a:rPr>
              <a:t>Planning  Software Test Automation</a:t>
            </a:r>
          </a:p>
          <a:p>
            <a:pPr fontAlgn="base"/>
            <a:r>
              <a:rPr lang="en-US" b="1" dirty="0">
                <a:solidFill>
                  <a:srgbClr val="C00000"/>
                </a:solidFill>
              </a:rPr>
              <a:t>Design  test automation strategies</a:t>
            </a:r>
          </a:p>
          <a:p>
            <a:pPr fontAlgn="base"/>
            <a:r>
              <a:rPr lang="en-US" b="1" dirty="0">
                <a:solidFill>
                  <a:srgbClr val="C00000"/>
                </a:solidFill>
              </a:rPr>
              <a:t>Evaluate  &amp; prepare test Automation tools</a:t>
            </a:r>
          </a:p>
          <a:p>
            <a:pPr fontAlgn="base"/>
            <a:r>
              <a:rPr lang="en-US" b="1" dirty="0">
                <a:solidFill>
                  <a:srgbClr val="C00000"/>
                </a:solidFill>
              </a:rPr>
              <a:t>Develop  &amp; implement Test automation solutions</a:t>
            </a:r>
          </a:p>
          <a:p>
            <a:pPr fontAlgn="base"/>
            <a:r>
              <a:rPr lang="en-US" b="1" dirty="0">
                <a:solidFill>
                  <a:srgbClr val="C00000"/>
                </a:solidFill>
              </a:rPr>
              <a:t>Deploy  test automation solutions</a:t>
            </a:r>
          </a:p>
          <a:p>
            <a:pPr fontAlgn="base"/>
            <a:r>
              <a:rPr lang="en-US" b="1" dirty="0">
                <a:solidFill>
                  <a:srgbClr val="C00000"/>
                </a:solidFill>
              </a:rPr>
              <a:t>Review  test automation solutions</a:t>
            </a:r>
          </a:p>
          <a:p>
            <a:endParaRPr lang="en-US" dirty="0"/>
          </a:p>
        </p:txBody>
      </p:sp>
    </p:spTree>
    <p:extLst>
      <p:ext uri="{BB962C8B-B14F-4D97-AF65-F5344CB8AC3E}">
        <p14:creationId xmlns:p14="http://schemas.microsoft.com/office/powerpoint/2010/main" val="29240597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792C48-41A7-4AF9-9660-CB0763E00F5A}"/>
              </a:ext>
            </a:extLst>
          </p:cNvPr>
          <p:cNvSpPr>
            <a:spLocks noGrp="1"/>
          </p:cNvSpPr>
          <p:nvPr>
            <p:ph type="title"/>
          </p:nvPr>
        </p:nvSpPr>
        <p:spPr>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fontScale="90000"/>
          </a:bodyPr>
          <a:lstStyle/>
          <a:p>
            <a:r>
              <a:rPr lang="en-US" sz="3200" b="1" dirty="0"/>
              <a:t>The table sets  of hardware and software resources for the testing Website:</a:t>
            </a:r>
            <a:endParaRPr lang="en-US" sz="3200" dirty="0"/>
          </a:p>
        </p:txBody>
      </p:sp>
      <p:sp>
        <p:nvSpPr>
          <p:cNvPr id="3" name="Content Placeholder 2">
            <a:extLst>
              <a:ext uri="{FF2B5EF4-FFF2-40B4-BE49-F238E27FC236}">
                <a16:creationId xmlns:a16="http://schemas.microsoft.com/office/drawing/2014/main" id="{49C32D3C-ABAC-42BB-8CCE-C291EDD84A62}"/>
              </a:ext>
            </a:extLst>
          </p:cNvPr>
          <p:cNvSpPr>
            <a:spLocks noGrp="1"/>
          </p:cNvSpPr>
          <p:nvPr>
            <p:ph idx="1"/>
          </p:nvPr>
        </p:nvSpPr>
        <p:spPr>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lstStyle/>
          <a:p>
            <a:pPr marL="0" indent="0">
              <a:buNone/>
            </a:pPr>
            <a:r>
              <a:rPr lang="en-US" sz="4000" dirty="0"/>
              <a:t>OS  	WINDOWS</a:t>
            </a:r>
          </a:p>
          <a:p>
            <a:pPr marL="0" indent="0">
              <a:buNone/>
            </a:pPr>
            <a:r>
              <a:rPr lang="en-US" sz="3200" dirty="0"/>
              <a:t>BROWSER</a:t>
            </a:r>
          </a:p>
          <a:p>
            <a:r>
              <a:rPr lang="en-US" sz="3200" dirty="0"/>
              <a:t>GOOGLE CHROME, </a:t>
            </a:r>
          </a:p>
          <a:p>
            <a:r>
              <a:rPr lang="en-US" sz="3200" dirty="0"/>
              <a:t>Firefox;</a:t>
            </a:r>
          </a:p>
          <a:p>
            <a:pPr marL="0" indent="0">
              <a:buNone/>
            </a:pPr>
            <a:endParaRPr lang="en-US" dirty="0"/>
          </a:p>
        </p:txBody>
      </p:sp>
    </p:spTree>
    <p:extLst>
      <p:ext uri="{BB962C8B-B14F-4D97-AF65-F5344CB8AC3E}">
        <p14:creationId xmlns:p14="http://schemas.microsoft.com/office/powerpoint/2010/main" val="34334618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51579E-84D2-40AD-A9D7-C65E069BDE58}"/>
              </a:ext>
            </a:extLst>
          </p:cNvPr>
          <p:cNvSpPr>
            <a:spLocks noGrp="1"/>
          </p:cNvSpPr>
          <p:nvPr>
            <p:ph type="title"/>
          </p:nvPr>
        </p:nvSpPr>
        <p:spPr>
          <a:xfrm>
            <a:off x="3865563" y="98340"/>
            <a:ext cx="5672137" cy="784832"/>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fontScale="90000"/>
          </a:bodyPr>
          <a:lstStyle/>
          <a:p>
            <a:r>
              <a:rPr lang="en-US" dirty="0"/>
              <a:t>Roles and responsibilities</a:t>
            </a:r>
          </a:p>
        </p:txBody>
      </p:sp>
      <p:graphicFrame>
        <p:nvGraphicFramePr>
          <p:cNvPr id="5" name="Content Placeholder 4">
            <a:extLst>
              <a:ext uri="{FF2B5EF4-FFF2-40B4-BE49-F238E27FC236}">
                <a16:creationId xmlns:a16="http://schemas.microsoft.com/office/drawing/2014/main" id="{AD608DBF-70EA-4DE9-BD95-39810E111AF7}"/>
              </a:ext>
            </a:extLst>
          </p:cNvPr>
          <p:cNvGraphicFramePr>
            <a:graphicFrameLocks noGrp="1"/>
          </p:cNvGraphicFramePr>
          <p:nvPr>
            <p:ph idx="1"/>
            <p:extLst>
              <p:ext uri="{D42A27DB-BD31-4B8C-83A1-F6EECF244321}">
                <p14:modId xmlns:p14="http://schemas.microsoft.com/office/powerpoint/2010/main" val="941962539"/>
              </p:ext>
            </p:extLst>
          </p:nvPr>
        </p:nvGraphicFramePr>
        <p:xfrm>
          <a:off x="1397000" y="831850"/>
          <a:ext cx="9605964" cy="6406496"/>
        </p:xfrm>
        <a:graphic>
          <a:graphicData uri="http://schemas.openxmlformats.org/drawingml/2006/table">
            <a:tbl>
              <a:tblPr firstRow="1" bandRow="1">
                <a:tableStyleId>{2D5ABB26-0587-4C30-8999-92F81FD0307C}</a:tableStyleId>
              </a:tblPr>
              <a:tblGrid>
                <a:gridCol w="3201988">
                  <a:extLst>
                    <a:ext uri="{9D8B030D-6E8A-4147-A177-3AD203B41FA5}">
                      <a16:colId xmlns:a16="http://schemas.microsoft.com/office/drawing/2014/main" val="1008581192"/>
                    </a:ext>
                  </a:extLst>
                </a:gridCol>
                <a:gridCol w="3201988">
                  <a:extLst>
                    <a:ext uri="{9D8B030D-6E8A-4147-A177-3AD203B41FA5}">
                      <a16:colId xmlns:a16="http://schemas.microsoft.com/office/drawing/2014/main" val="4226241703"/>
                    </a:ext>
                  </a:extLst>
                </a:gridCol>
                <a:gridCol w="3201988">
                  <a:extLst>
                    <a:ext uri="{9D8B030D-6E8A-4147-A177-3AD203B41FA5}">
                      <a16:colId xmlns:a16="http://schemas.microsoft.com/office/drawing/2014/main" val="145511928"/>
                    </a:ext>
                  </a:extLst>
                </a:gridCol>
              </a:tblGrid>
              <a:tr h="912249">
                <a:tc>
                  <a:txBody>
                    <a:bodyPr/>
                    <a:lstStyle/>
                    <a:p>
                      <a:r>
                        <a:rPr lang="en-US" sz="1800" dirty="0"/>
                        <a:t>Role</a:t>
                      </a:r>
                    </a:p>
                  </a:txBody>
                  <a:tcPr/>
                </a:tc>
                <a:tc>
                  <a:txBody>
                    <a:bodyPr/>
                    <a:lstStyle/>
                    <a:p>
                      <a:pPr rtl="0"/>
                      <a:r>
                        <a:rPr lang="en-US" sz="1800" b="1" i="0" u="none" strike="noStrike" kern="1200" dirty="0">
                          <a:solidFill>
                            <a:schemeClr val="tx1"/>
                          </a:solidFill>
                          <a:effectLst/>
                          <a:latin typeface="+mn-lt"/>
                          <a:ea typeface="+mn-ea"/>
                          <a:cs typeface="+mn-cs"/>
                        </a:rPr>
                        <a:t>Minimum Resources Recommended</a:t>
                      </a:r>
                      <a:endParaRPr lang="en-US" sz="1800" b="0" dirty="0">
                        <a:effectLst/>
                      </a:endParaRPr>
                    </a:p>
                    <a:p>
                      <a:pPr rtl="0"/>
                      <a:r>
                        <a:rPr lang="en-US" sz="1800" b="1" i="0" u="none" strike="noStrike" kern="1200" dirty="0">
                          <a:solidFill>
                            <a:schemeClr val="tx1"/>
                          </a:solidFill>
                          <a:effectLst/>
                          <a:latin typeface="+mn-lt"/>
                          <a:ea typeface="+mn-ea"/>
                          <a:cs typeface="+mn-cs"/>
                        </a:rPr>
                        <a:t>(number of workers allocated full-time)</a:t>
                      </a:r>
                      <a:endParaRPr lang="en-US" sz="1800" b="0" dirty="0">
                        <a:effectLst/>
                      </a:endParaRPr>
                    </a:p>
                  </a:txBody>
                  <a:tcPr/>
                </a:tc>
                <a:tc>
                  <a:txBody>
                    <a:bodyPr/>
                    <a:lstStyle/>
                    <a:p>
                      <a:r>
                        <a:rPr lang="en-US" sz="1800" b="1" i="0" u="none" strike="noStrike" kern="1200" dirty="0">
                          <a:solidFill>
                            <a:schemeClr val="tx1"/>
                          </a:solidFill>
                          <a:effectLst/>
                          <a:latin typeface="+mn-lt"/>
                          <a:ea typeface="+mn-ea"/>
                          <a:cs typeface="+mn-cs"/>
                        </a:rPr>
                        <a:t>Responsibilities/Comments</a:t>
                      </a:r>
                      <a:endParaRPr lang="en-US" sz="1800" dirty="0"/>
                    </a:p>
                  </a:txBody>
                  <a:tcPr/>
                </a:tc>
                <a:extLst>
                  <a:ext uri="{0D108BD9-81ED-4DB2-BD59-A6C34878D82A}">
                    <a16:rowId xmlns:a16="http://schemas.microsoft.com/office/drawing/2014/main" val="1806249522"/>
                  </a:ext>
                </a:extLst>
              </a:tr>
              <a:tr h="459479">
                <a:tc>
                  <a:txBody>
                    <a:bodyPr/>
                    <a:lstStyle/>
                    <a:p>
                      <a:r>
                        <a:rPr lang="en-US" sz="1800" dirty="0"/>
                        <a:t>QA Lead</a:t>
                      </a:r>
                    </a:p>
                  </a:txBody>
                  <a:tcPr/>
                </a:tc>
                <a:tc>
                  <a:txBody>
                    <a:bodyPr/>
                    <a:lstStyle/>
                    <a:p>
                      <a:r>
                        <a:rPr lang="en-US" sz="1800" dirty="0"/>
                        <a:t>1</a:t>
                      </a:r>
                    </a:p>
                  </a:txBody>
                  <a:tcPr/>
                </a:tc>
                <a:tc>
                  <a:txBody>
                    <a:bodyPr/>
                    <a:lstStyle/>
                    <a:p>
                      <a:r>
                        <a:rPr lang="en-US" sz="1800" b="1" i="0" u="none" strike="noStrike" kern="1200" dirty="0">
                          <a:solidFill>
                            <a:schemeClr val="tx1"/>
                          </a:solidFill>
                          <a:effectLst/>
                          <a:latin typeface="+mn-lt"/>
                          <a:ea typeface="+mn-ea"/>
                          <a:cs typeface="+mn-cs"/>
                        </a:rPr>
                        <a:t>Prepare Test Plan</a:t>
                      </a:r>
                      <a:endParaRPr lang="en-US" sz="1800" dirty="0"/>
                    </a:p>
                  </a:txBody>
                  <a:tcPr/>
                </a:tc>
                <a:extLst>
                  <a:ext uri="{0D108BD9-81ED-4DB2-BD59-A6C34878D82A}">
                    <a16:rowId xmlns:a16="http://schemas.microsoft.com/office/drawing/2014/main" val="3110991314"/>
                  </a:ext>
                </a:extLst>
              </a:tr>
              <a:tr h="1543103">
                <a:tc>
                  <a:txBody>
                    <a:bodyPr/>
                    <a:lstStyle/>
                    <a:p>
                      <a:r>
                        <a:rPr lang="en-US" sz="1800" dirty="0"/>
                        <a:t>QA Manager</a:t>
                      </a:r>
                    </a:p>
                  </a:txBody>
                  <a:tcPr/>
                </a:tc>
                <a:tc>
                  <a:txBody>
                    <a:bodyPr/>
                    <a:lstStyle/>
                    <a:p>
                      <a:r>
                        <a:rPr lang="en-US" sz="1800" dirty="0"/>
                        <a:t>1</a:t>
                      </a:r>
                    </a:p>
                  </a:txBody>
                  <a:tcPr/>
                </a:tc>
                <a:tc>
                  <a:txBody>
                    <a:bodyPr/>
                    <a:lstStyle/>
                    <a:p>
                      <a:pPr rtl="0"/>
                      <a:r>
                        <a:rPr lang="en-US" sz="1800" b="1" i="0" u="none" strike="noStrike" kern="1200" dirty="0">
                          <a:solidFill>
                            <a:schemeClr val="tx1"/>
                          </a:solidFill>
                          <a:effectLst/>
                          <a:latin typeface="+mn-lt"/>
                          <a:ea typeface="+mn-ea"/>
                          <a:cs typeface="+mn-cs"/>
                        </a:rPr>
                        <a:t>Provides management oversight</a:t>
                      </a:r>
                      <a:endParaRPr lang="en-US" sz="1800" b="0" dirty="0">
                        <a:effectLst/>
                      </a:endParaRPr>
                    </a:p>
                    <a:p>
                      <a:pPr rtl="0"/>
                      <a:r>
                        <a:rPr lang="en-US" sz="1800" b="1" i="0" u="none" strike="noStrike" kern="1200" dirty="0">
                          <a:solidFill>
                            <a:schemeClr val="tx1"/>
                          </a:solidFill>
                          <a:effectLst/>
                          <a:latin typeface="+mn-lt"/>
                          <a:ea typeface="+mn-ea"/>
                          <a:cs typeface="+mn-cs"/>
                        </a:rPr>
                        <a:t>Responsibilities:</a:t>
                      </a:r>
                      <a:endParaRPr lang="en-US" sz="1800" b="0" dirty="0">
                        <a:effectLst/>
                      </a:endParaRPr>
                    </a:p>
                    <a:p>
                      <a:pPr rtl="0" fontAlgn="base"/>
                      <a:r>
                        <a:rPr lang="en-US" sz="1800" b="1" i="0" u="none" strike="noStrike" kern="1200" dirty="0">
                          <a:solidFill>
                            <a:schemeClr val="tx1"/>
                          </a:solidFill>
                          <a:effectLst/>
                          <a:latin typeface="+mn-lt"/>
                          <a:ea typeface="+mn-ea"/>
                          <a:cs typeface="+mn-cs"/>
                        </a:rPr>
                        <a:t>Provide technical direction</a:t>
                      </a:r>
                    </a:p>
                    <a:p>
                      <a:pPr rtl="0" fontAlgn="base"/>
                      <a:r>
                        <a:rPr lang="en-US" sz="1800" b="1" i="0" u="none" strike="noStrike" kern="1200" dirty="0">
                          <a:solidFill>
                            <a:schemeClr val="tx1"/>
                          </a:solidFill>
                          <a:effectLst/>
                          <a:latin typeface="+mn-lt"/>
                          <a:ea typeface="+mn-ea"/>
                          <a:cs typeface="+mn-cs"/>
                        </a:rPr>
                        <a:t>Acquire appropriate resources</a:t>
                      </a:r>
                    </a:p>
                    <a:p>
                      <a:pPr rtl="0" fontAlgn="base"/>
                      <a:r>
                        <a:rPr lang="en-US" sz="1800" b="1" i="0" u="none" strike="noStrike" kern="1200" dirty="0">
                          <a:solidFill>
                            <a:schemeClr val="tx1"/>
                          </a:solidFill>
                          <a:effectLst/>
                          <a:latin typeface="+mn-lt"/>
                          <a:ea typeface="+mn-ea"/>
                          <a:cs typeface="+mn-cs"/>
                        </a:rPr>
                        <a:t>Management reporting</a:t>
                      </a:r>
                    </a:p>
                  </a:txBody>
                  <a:tcPr/>
                </a:tc>
                <a:extLst>
                  <a:ext uri="{0D108BD9-81ED-4DB2-BD59-A6C34878D82A}">
                    <a16:rowId xmlns:a16="http://schemas.microsoft.com/office/drawing/2014/main" val="3770561342"/>
                  </a:ext>
                </a:extLst>
              </a:tr>
              <a:tr h="2472297">
                <a:tc>
                  <a:txBody>
                    <a:bodyPr/>
                    <a:lstStyle/>
                    <a:p>
                      <a:r>
                        <a:rPr lang="en-US" sz="1800" dirty="0"/>
                        <a:t>QA Engineer</a:t>
                      </a:r>
                    </a:p>
                  </a:txBody>
                  <a:tcPr/>
                </a:tc>
                <a:tc>
                  <a:txBody>
                    <a:bodyPr/>
                    <a:lstStyle/>
                    <a:p>
                      <a:r>
                        <a:rPr lang="en-US" sz="1800" dirty="0"/>
                        <a:t>4</a:t>
                      </a:r>
                    </a:p>
                  </a:txBody>
                  <a:tcPr/>
                </a:tc>
                <a:tc>
                  <a:txBody>
                    <a:bodyPr/>
                    <a:lstStyle/>
                    <a:p>
                      <a:pPr rtl="0"/>
                      <a:r>
                        <a:rPr lang="en-US" sz="1800" b="1" i="0" u="none" strike="noStrike" kern="1200" dirty="0">
                          <a:solidFill>
                            <a:schemeClr val="tx1"/>
                          </a:solidFill>
                          <a:effectLst/>
                          <a:latin typeface="+mn-lt"/>
                          <a:ea typeface="+mn-ea"/>
                          <a:cs typeface="+mn-cs"/>
                        </a:rPr>
                        <a:t>Execute testing process</a:t>
                      </a:r>
                      <a:endParaRPr lang="en-US" sz="1800" b="0" dirty="0">
                        <a:effectLst/>
                      </a:endParaRPr>
                    </a:p>
                    <a:p>
                      <a:pPr rtl="0"/>
                      <a:r>
                        <a:rPr lang="en-US" sz="1800" b="1" i="0" u="none" strike="noStrike" kern="1200" dirty="0">
                          <a:solidFill>
                            <a:schemeClr val="tx1"/>
                          </a:solidFill>
                          <a:effectLst/>
                          <a:latin typeface="+mn-lt"/>
                          <a:ea typeface="+mn-ea"/>
                          <a:cs typeface="+mn-cs"/>
                        </a:rPr>
                        <a:t>Responsibilities:</a:t>
                      </a:r>
                      <a:endParaRPr lang="en-US" sz="1800" b="0" dirty="0">
                        <a:effectLst/>
                      </a:endParaRPr>
                    </a:p>
                    <a:p>
                      <a:pPr rtl="0" fontAlgn="base"/>
                      <a:r>
                        <a:rPr lang="en-US" sz="1800" b="1" i="0" u="none" strike="noStrike" kern="1200" dirty="0">
                          <a:solidFill>
                            <a:schemeClr val="tx1"/>
                          </a:solidFill>
                          <a:effectLst/>
                          <a:latin typeface="+mn-lt"/>
                          <a:ea typeface="+mn-ea"/>
                          <a:cs typeface="+mn-cs"/>
                        </a:rPr>
                        <a:t>Write Test Cases</a:t>
                      </a:r>
                    </a:p>
                    <a:p>
                      <a:pPr rtl="0" fontAlgn="base"/>
                      <a:r>
                        <a:rPr lang="en-US" sz="1800" b="1" i="0" u="none" strike="noStrike" kern="1200" dirty="0">
                          <a:solidFill>
                            <a:schemeClr val="tx1"/>
                          </a:solidFill>
                          <a:effectLst/>
                          <a:latin typeface="+mn-lt"/>
                          <a:ea typeface="+mn-ea"/>
                          <a:cs typeface="+mn-cs"/>
                        </a:rPr>
                        <a:t>Execute Test Cases manually</a:t>
                      </a:r>
                    </a:p>
                    <a:p>
                      <a:pPr rtl="0" fontAlgn="base"/>
                      <a:r>
                        <a:rPr lang="en-US" sz="1800" b="1" i="0" u="none" strike="noStrike" kern="1200" dirty="0">
                          <a:solidFill>
                            <a:schemeClr val="tx1"/>
                          </a:solidFill>
                          <a:effectLst/>
                          <a:latin typeface="+mn-lt"/>
                          <a:ea typeface="+mn-ea"/>
                          <a:cs typeface="+mn-cs"/>
                        </a:rPr>
                        <a:t>Execute Test Cases using automation tools</a:t>
                      </a:r>
                    </a:p>
                    <a:p>
                      <a:pPr rtl="0" fontAlgn="base"/>
                      <a:r>
                        <a:rPr lang="en-US" sz="1800" b="1" i="0" u="none" strike="noStrike" kern="1200" dirty="0">
                          <a:solidFill>
                            <a:schemeClr val="tx1"/>
                          </a:solidFill>
                          <a:effectLst/>
                          <a:latin typeface="+mn-lt"/>
                          <a:ea typeface="+mn-ea"/>
                          <a:cs typeface="+mn-cs"/>
                        </a:rPr>
                        <a:t>Write Bug Reports</a:t>
                      </a:r>
                    </a:p>
                  </a:txBody>
                  <a:tcPr/>
                </a:tc>
                <a:extLst>
                  <a:ext uri="{0D108BD9-81ED-4DB2-BD59-A6C34878D82A}">
                    <a16:rowId xmlns:a16="http://schemas.microsoft.com/office/drawing/2014/main" val="905065152"/>
                  </a:ext>
                </a:extLst>
              </a:tr>
            </a:tbl>
          </a:graphicData>
        </a:graphic>
      </p:graphicFrame>
    </p:spTree>
    <p:extLst>
      <p:ext uri="{BB962C8B-B14F-4D97-AF65-F5344CB8AC3E}">
        <p14:creationId xmlns:p14="http://schemas.microsoft.com/office/powerpoint/2010/main" val="32723312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036D84-7748-4EFC-9B0C-09BE184685B0}"/>
              </a:ext>
            </a:extLst>
          </p:cNvPr>
          <p:cNvSpPr>
            <a:spLocks noGrp="1"/>
          </p:cNvSpPr>
          <p:nvPr>
            <p:ph type="title"/>
          </p:nvPr>
        </p:nvSpPr>
        <p:spPr>
          <a:xfrm>
            <a:off x="2974108" y="0"/>
            <a:ext cx="6669375" cy="674573"/>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fontScale="90000"/>
          </a:bodyPr>
          <a:lstStyle/>
          <a:p>
            <a:r>
              <a:rPr lang="en-US" dirty="0"/>
              <a:t>Test plan time line milestone</a:t>
            </a:r>
          </a:p>
        </p:txBody>
      </p:sp>
      <p:graphicFrame>
        <p:nvGraphicFramePr>
          <p:cNvPr id="4" name="Content Placeholder 3">
            <a:extLst>
              <a:ext uri="{FF2B5EF4-FFF2-40B4-BE49-F238E27FC236}">
                <a16:creationId xmlns:a16="http://schemas.microsoft.com/office/drawing/2014/main" id="{6E69BADF-2D64-488C-A591-37708520965A}"/>
              </a:ext>
            </a:extLst>
          </p:cNvPr>
          <p:cNvGraphicFramePr>
            <a:graphicFrameLocks noGrp="1"/>
          </p:cNvGraphicFramePr>
          <p:nvPr>
            <p:ph idx="1"/>
            <p:extLst>
              <p:ext uri="{D42A27DB-BD31-4B8C-83A1-F6EECF244321}">
                <p14:modId xmlns:p14="http://schemas.microsoft.com/office/powerpoint/2010/main" val="1996044321"/>
              </p:ext>
            </p:extLst>
          </p:nvPr>
        </p:nvGraphicFramePr>
        <p:xfrm>
          <a:off x="111125" y="674687"/>
          <a:ext cx="10936288" cy="5449024"/>
        </p:xfrm>
        <a:graphic>
          <a:graphicData uri="http://schemas.openxmlformats.org/drawingml/2006/table">
            <a:tbl>
              <a:tblPr firstRow="1" bandRow="1">
                <a:tableStyleId>{2D5ABB26-0587-4C30-8999-92F81FD0307C}</a:tableStyleId>
              </a:tblPr>
              <a:tblGrid>
                <a:gridCol w="2734072">
                  <a:extLst>
                    <a:ext uri="{9D8B030D-6E8A-4147-A177-3AD203B41FA5}">
                      <a16:colId xmlns:a16="http://schemas.microsoft.com/office/drawing/2014/main" val="327895879"/>
                    </a:ext>
                  </a:extLst>
                </a:gridCol>
                <a:gridCol w="2734072">
                  <a:extLst>
                    <a:ext uri="{9D8B030D-6E8A-4147-A177-3AD203B41FA5}">
                      <a16:colId xmlns:a16="http://schemas.microsoft.com/office/drawing/2014/main" val="2003538113"/>
                    </a:ext>
                  </a:extLst>
                </a:gridCol>
                <a:gridCol w="2734072">
                  <a:extLst>
                    <a:ext uri="{9D8B030D-6E8A-4147-A177-3AD203B41FA5}">
                      <a16:colId xmlns:a16="http://schemas.microsoft.com/office/drawing/2014/main" val="513876822"/>
                    </a:ext>
                  </a:extLst>
                </a:gridCol>
                <a:gridCol w="2734072">
                  <a:extLst>
                    <a:ext uri="{9D8B030D-6E8A-4147-A177-3AD203B41FA5}">
                      <a16:colId xmlns:a16="http://schemas.microsoft.com/office/drawing/2014/main" val="3459787141"/>
                    </a:ext>
                  </a:extLst>
                </a:gridCol>
              </a:tblGrid>
              <a:tr h="778432">
                <a:tc>
                  <a:txBody>
                    <a:bodyPr/>
                    <a:lstStyle/>
                    <a:p>
                      <a:r>
                        <a:rPr lang="en-US" dirty="0"/>
                        <a:t>Task</a:t>
                      </a:r>
                    </a:p>
                  </a:txBody>
                  <a:tcPr/>
                </a:tc>
                <a:tc>
                  <a:txBody>
                    <a:bodyPr/>
                    <a:lstStyle/>
                    <a:p>
                      <a:r>
                        <a:rPr lang="en-US" dirty="0"/>
                        <a:t>Volume of work</a:t>
                      </a:r>
                    </a:p>
                  </a:txBody>
                  <a:tcPr/>
                </a:tc>
                <a:tc>
                  <a:txBody>
                    <a:bodyPr/>
                    <a:lstStyle/>
                    <a:p>
                      <a:r>
                        <a:rPr lang="en-US" dirty="0"/>
                        <a:t>Starting Date</a:t>
                      </a:r>
                    </a:p>
                  </a:txBody>
                  <a:tcPr/>
                </a:tc>
                <a:tc>
                  <a:txBody>
                    <a:bodyPr/>
                    <a:lstStyle/>
                    <a:p>
                      <a:r>
                        <a:rPr lang="en-US" dirty="0"/>
                        <a:t>Expiration Date</a:t>
                      </a:r>
                    </a:p>
                  </a:txBody>
                  <a:tcPr/>
                </a:tc>
                <a:extLst>
                  <a:ext uri="{0D108BD9-81ED-4DB2-BD59-A6C34878D82A}">
                    <a16:rowId xmlns:a16="http://schemas.microsoft.com/office/drawing/2014/main" val="2409511856"/>
                  </a:ext>
                </a:extLst>
              </a:tr>
              <a:tr h="778432">
                <a:tc>
                  <a:txBody>
                    <a:bodyPr/>
                    <a:lstStyle/>
                    <a:p>
                      <a:r>
                        <a:rPr lang="en-US" dirty="0"/>
                        <a:t>Test Plan Creation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Tw Cen MT" panose="020B0602020104020603"/>
                          <a:ea typeface="+mn-ea"/>
                          <a:cs typeface="+mn-cs"/>
                        </a:rPr>
                        <a:t>1 days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rPr>
                        <a:t>01.16.2019</a:t>
                      </a:r>
                      <a:endParaRPr kumimoji="0" lang="en-US" sz="1800" b="0" i="0" u="none" strike="noStrike" kern="1200" cap="none" spc="0" normalizeH="0" baseline="0" noProof="0" dirty="0">
                        <a:ln>
                          <a:noFill/>
                        </a:ln>
                        <a:solidFill>
                          <a:prstClr val="white"/>
                        </a:solidFill>
                        <a:effectLst/>
                        <a:uLnTx/>
                        <a:uFillTx/>
                        <a:latin typeface="Tw Cen MT" panose="020B0602020104020603"/>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Tw Cen MT" panose="020B0602020104020603"/>
                          <a:ea typeface="+mn-ea"/>
                          <a:cs typeface="+mn-cs"/>
                        </a:rPr>
                        <a:t>01.16.2019</a:t>
                      </a:r>
                    </a:p>
                  </a:txBody>
                  <a:tcPr/>
                </a:tc>
                <a:extLst>
                  <a:ext uri="{0D108BD9-81ED-4DB2-BD59-A6C34878D82A}">
                    <a16:rowId xmlns:a16="http://schemas.microsoft.com/office/drawing/2014/main" val="498415299"/>
                  </a:ext>
                </a:extLst>
              </a:tr>
              <a:tr h="778432">
                <a:tc>
                  <a:txBody>
                    <a:bodyPr/>
                    <a:lstStyle/>
                    <a:p>
                      <a:r>
                        <a:rPr lang="en-US" dirty="0" err="1"/>
                        <a:t>SetUp</a:t>
                      </a:r>
                      <a:r>
                        <a:rPr lang="en-US" dirty="0"/>
                        <a:t> </a:t>
                      </a:r>
                      <a:r>
                        <a:rPr lang="en-US" dirty="0" err="1"/>
                        <a:t>Enviroment</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Tw Cen MT" panose="020B0602020104020603"/>
                          <a:ea typeface="+mn-ea"/>
                          <a:cs typeface="+mn-cs"/>
                        </a:rPr>
                        <a:t>1 days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rPr>
                        <a:t>01.16.2019</a:t>
                      </a:r>
                      <a:endParaRPr kumimoji="0" lang="en-US" sz="1800" b="0" i="0" u="none" strike="noStrike" kern="1200" cap="none" spc="0" normalizeH="0" baseline="0" noProof="0" dirty="0">
                        <a:ln>
                          <a:noFill/>
                        </a:ln>
                        <a:solidFill>
                          <a:prstClr val="white"/>
                        </a:solidFill>
                        <a:effectLst/>
                        <a:uLnTx/>
                        <a:uFillTx/>
                        <a:latin typeface="Tw Cen MT" panose="020B0602020104020603"/>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rPr>
                        <a:t>01.16.2019</a:t>
                      </a:r>
                      <a:endParaRPr kumimoji="0" lang="en-US" sz="1800" b="0" i="0" u="none" strike="noStrike" kern="1200" cap="none" spc="0" normalizeH="0" baseline="0" noProof="0" dirty="0">
                        <a:ln>
                          <a:noFill/>
                        </a:ln>
                        <a:solidFill>
                          <a:prstClr val="white"/>
                        </a:solidFill>
                        <a:effectLst/>
                        <a:uLnTx/>
                        <a:uFillTx/>
                        <a:latin typeface="Tw Cen MT" panose="020B0602020104020603"/>
                        <a:ea typeface="+mn-ea"/>
                        <a:cs typeface="+mn-cs"/>
                      </a:endParaRPr>
                    </a:p>
                  </a:txBody>
                  <a:tcPr/>
                </a:tc>
                <a:extLst>
                  <a:ext uri="{0D108BD9-81ED-4DB2-BD59-A6C34878D82A}">
                    <a16:rowId xmlns:a16="http://schemas.microsoft.com/office/drawing/2014/main" val="4008874261"/>
                  </a:ext>
                </a:extLst>
              </a:tr>
              <a:tr h="778432">
                <a:tc>
                  <a:txBody>
                    <a:bodyPr/>
                    <a:lstStyle/>
                    <a:p>
                      <a:r>
                        <a:rPr lang="en-US" dirty="0"/>
                        <a:t>Writing Test Cases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Tw Cen MT" panose="020B0602020104020603"/>
                          <a:ea typeface="+mn-ea"/>
                          <a:cs typeface="+mn-cs"/>
                        </a:rPr>
                        <a:t>1 days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rPr>
                        <a:t>01.16.2019</a:t>
                      </a:r>
                      <a:endParaRPr kumimoji="0" lang="en-US" sz="1800" b="0" i="0" u="none" strike="noStrike" kern="1200" cap="none" spc="0" normalizeH="0" baseline="0" noProof="0" dirty="0">
                        <a:ln>
                          <a:noFill/>
                        </a:ln>
                        <a:solidFill>
                          <a:prstClr val="white"/>
                        </a:solidFill>
                        <a:effectLst/>
                        <a:uLnTx/>
                        <a:uFillTx/>
                        <a:latin typeface="Tw Cen MT" panose="020B0602020104020603"/>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rPr>
                        <a:t>01.16.2019</a:t>
                      </a:r>
                      <a:endParaRPr kumimoji="0" lang="en-US" sz="1800" b="0" i="0" u="none" strike="noStrike" kern="1200" cap="none" spc="0" normalizeH="0" baseline="0" noProof="0" dirty="0">
                        <a:ln>
                          <a:noFill/>
                        </a:ln>
                        <a:solidFill>
                          <a:prstClr val="white"/>
                        </a:solidFill>
                        <a:effectLst/>
                        <a:uLnTx/>
                        <a:uFillTx/>
                        <a:latin typeface="Tw Cen MT" panose="020B0602020104020603"/>
                        <a:ea typeface="+mn-ea"/>
                        <a:cs typeface="+mn-cs"/>
                      </a:endParaRPr>
                    </a:p>
                  </a:txBody>
                  <a:tcPr/>
                </a:tc>
                <a:extLst>
                  <a:ext uri="{0D108BD9-81ED-4DB2-BD59-A6C34878D82A}">
                    <a16:rowId xmlns:a16="http://schemas.microsoft.com/office/drawing/2014/main" val="1805478911"/>
                  </a:ext>
                </a:extLst>
              </a:tr>
              <a:tr h="778432">
                <a:tc>
                  <a:txBody>
                    <a:bodyPr/>
                    <a:lstStyle/>
                    <a:p>
                      <a:r>
                        <a:rPr lang="en-US" dirty="0"/>
                        <a:t>Automation test Execution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Tw Cen MT" panose="020B0602020104020603"/>
                          <a:ea typeface="+mn-ea"/>
                          <a:cs typeface="+mn-cs"/>
                        </a:rPr>
                        <a:t>1 days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rPr>
                        <a:t>01.16.2019</a:t>
                      </a:r>
                      <a:endParaRPr kumimoji="0" lang="en-US" sz="1800" b="0" i="0" u="none" strike="noStrike" kern="1200" cap="none" spc="0" normalizeH="0" baseline="0" noProof="0" dirty="0">
                        <a:ln>
                          <a:noFill/>
                        </a:ln>
                        <a:solidFill>
                          <a:prstClr val="white"/>
                        </a:solidFill>
                        <a:effectLst/>
                        <a:uLnTx/>
                        <a:uFillTx/>
                        <a:latin typeface="Tw Cen MT" panose="020B0602020104020603"/>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rPr>
                        <a:t>01.16.2019</a:t>
                      </a:r>
                      <a:endParaRPr kumimoji="0" lang="en-US" sz="1800" b="0" i="0" u="none" strike="noStrike" kern="1200" cap="none" spc="0" normalizeH="0" baseline="0" noProof="0" dirty="0">
                        <a:ln>
                          <a:noFill/>
                        </a:ln>
                        <a:solidFill>
                          <a:prstClr val="white"/>
                        </a:solidFill>
                        <a:effectLst/>
                        <a:uLnTx/>
                        <a:uFillTx/>
                        <a:latin typeface="Tw Cen MT" panose="020B0602020104020603"/>
                        <a:ea typeface="+mn-ea"/>
                        <a:cs typeface="+mn-cs"/>
                      </a:endParaRPr>
                    </a:p>
                  </a:txBody>
                  <a:tcPr/>
                </a:tc>
                <a:extLst>
                  <a:ext uri="{0D108BD9-81ED-4DB2-BD59-A6C34878D82A}">
                    <a16:rowId xmlns:a16="http://schemas.microsoft.com/office/drawing/2014/main" val="1523079998"/>
                  </a:ext>
                </a:extLst>
              </a:tr>
              <a:tr h="778432">
                <a:tc>
                  <a:txBody>
                    <a:bodyPr/>
                    <a:lstStyle/>
                    <a:p>
                      <a:r>
                        <a:rPr lang="en-US" dirty="0"/>
                        <a:t>Analysis of Testing</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Tw Cen MT" panose="020B0602020104020603"/>
                          <a:ea typeface="+mn-ea"/>
                          <a:cs typeface="+mn-cs"/>
                        </a:rPr>
                        <a:t>1 days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Tw Cen MT" panose="020B0602020104020603"/>
                          <a:ea typeface="+mn-ea"/>
                          <a:cs typeface="+mn-cs"/>
                        </a:rPr>
                        <a:t>01.16.2019</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Tw Cen MT" panose="020B0602020104020603"/>
                          <a:ea typeface="+mn-ea"/>
                          <a:cs typeface="+mn-cs"/>
                        </a:rPr>
                        <a:t>01.16.2019</a:t>
                      </a:r>
                    </a:p>
                  </a:txBody>
                  <a:tcPr/>
                </a:tc>
                <a:extLst>
                  <a:ext uri="{0D108BD9-81ED-4DB2-BD59-A6C34878D82A}">
                    <a16:rowId xmlns:a16="http://schemas.microsoft.com/office/drawing/2014/main" val="330125244"/>
                  </a:ext>
                </a:extLst>
              </a:tr>
              <a:tr h="778432">
                <a:tc>
                  <a:txBody>
                    <a:bodyPr/>
                    <a:lstStyle/>
                    <a:p>
                      <a:r>
                        <a:rPr lang="en-US" dirty="0"/>
                        <a:t>Presentation Date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Tw Cen MT" panose="020B0602020104020603"/>
                        <a:ea typeface="+mn-ea"/>
                        <a:cs typeface="+mn-cs"/>
                      </a:endParaRPr>
                    </a:p>
                  </a:txBody>
                  <a:tcPr/>
                </a:tc>
                <a:tc>
                  <a:txBody>
                    <a:bodyPr/>
                    <a:lstStyle/>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01.16.2019</a:t>
                      </a:r>
                    </a:p>
                    <a:p>
                      <a:endParaRPr lang="en-US" dirty="0"/>
                    </a:p>
                  </a:txBody>
                  <a:tcPr/>
                </a:tc>
                <a:extLst>
                  <a:ext uri="{0D108BD9-81ED-4DB2-BD59-A6C34878D82A}">
                    <a16:rowId xmlns:a16="http://schemas.microsoft.com/office/drawing/2014/main" val="1397964544"/>
                  </a:ext>
                </a:extLst>
              </a:tr>
            </a:tbl>
          </a:graphicData>
        </a:graphic>
      </p:graphicFrame>
    </p:spTree>
    <p:extLst>
      <p:ext uri="{BB962C8B-B14F-4D97-AF65-F5344CB8AC3E}">
        <p14:creationId xmlns:p14="http://schemas.microsoft.com/office/powerpoint/2010/main" val="36288826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0273F-0660-495E-AAC8-4F82B7DE1C3F}"/>
              </a:ext>
            </a:extLst>
          </p:cNvPr>
          <p:cNvSpPr>
            <a:spLocks noGrp="1"/>
          </p:cNvSpPr>
          <p:nvPr>
            <p:ph type="title"/>
          </p:nvPr>
        </p:nvSpPr>
        <p:spPr>
          <a:xfrm>
            <a:off x="2220913" y="732818"/>
            <a:ext cx="6548437" cy="829282"/>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fontScale="90000"/>
          </a:bodyPr>
          <a:lstStyle/>
          <a:p>
            <a:r>
              <a:rPr lang="en-US" dirty="0"/>
              <a:t>Automation testing process</a:t>
            </a:r>
          </a:p>
        </p:txBody>
      </p:sp>
      <p:sp>
        <p:nvSpPr>
          <p:cNvPr id="3" name="Content Placeholder 2">
            <a:extLst>
              <a:ext uri="{FF2B5EF4-FFF2-40B4-BE49-F238E27FC236}">
                <a16:creationId xmlns:a16="http://schemas.microsoft.com/office/drawing/2014/main" id="{4C69EAE7-D75D-45C5-ADAA-AE11462098D0}"/>
              </a:ext>
            </a:extLst>
          </p:cNvPr>
          <p:cNvSpPr>
            <a:spLocks noGrp="1"/>
          </p:cNvSpPr>
          <p:nvPr>
            <p:ph idx="1"/>
          </p:nvPr>
        </p:nvSpPr>
        <p:spPr>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lstStyle/>
          <a:p>
            <a:pPr marL="0" indent="0">
              <a:buNone/>
            </a:pPr>
            <a:r>
              <a:rPr lang="en-US" dirty="0"/>
              <a:t>The following functions will be tested:</a:t>
            </a:r>
          </a:p>
          <a:p>
            <a:r>
              <a:rPr lang="en-US" dirty="0"/>
              <a:t>Interface page clickable boxes [used, new, pre….]</a:t>
            </a:r>
          </a:p>
          <a:p>
            <a:endParaRPr lang="en-US" dirty="0"/>
          </a:p>
          <a:p>
            <a:endParaRPr lang="en-US" dirty="0"/>
          </a:p>
        </p:txBody>
      </p:sp>
    </p:spTree>
    <p:extLst>
      <p:ext uri="{BB962C8B-B14F-4D97-AF65-F5344CB8AC3E}">
        <p14:creationId xmlns:p14="http://schemas.microsoft.com/office/powerpoint/2010/main" val="9714662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B4B9E-8490-48C7-9AEC-E80053B1CEF0}"/>
              </a:ext>
            </a:extLst>
          </p:cNvPr>
          <p:cNvSpPr>
            <a:spLocks noGrp="1"/>
          </p:cNvSpPr>
          <p:nvPr>
            <p:ph type="title"/>
          </p:nvPr>
        </p:nvSpPr>
        <p:spPr>
          <a:xfrm>
            <a:off x="2227263" y="447068"/>
            <a:ext cx="4281487" cy="702282"/>
          </a:xfrm>
          <a:solidFill>
            <a:schemeClr val="tx1">
              <a:lumMod val="75000"/>
            </a:schemeClr>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a:bodyPr>
          <a:lstStyle/>
          <a:p>
            <a:r>
              <a:rPr lang="en-US" dirty="0"/>
              <a:t>INTRODUCTION</a:t>
            </a:r>
          </a:p>
        </p:txBody>
      </p:sp>
      <p:sp>
        <p:nvSpPr>
          <p:cNvPr id="3" name="Content Placeholder 2">
            <a:extLst>
              <a:ext uri="{FF2B5EF4-FFF2-40B4-BE49-F238E27FC236}">
                <a16:creationId xmlns:a16="http://schemas.microsoft.com/office/drawing/2014/main" id="{0A752A2C-1996-4936-92AF-4DCC4EA48926}"/>
              </a:ext>
            </a:extLst>
          </p:cNvPr>
          <p:cNvSpPr>
            <a:spLocks noGrp="1"/>
          </p:cNvSpPr>
          <p:nvPr>
            <p:ph idx="1"/>
          </p:nvPr>
        </p:nvSpPr>
        <p:spPr>
          <a:xfrm>
            <a:off x="913795" y="2102414"/>
            <a:ext cx="10353762" cy="3695136"/>
          </a:xfrm>
          <a:solidFill>
            <a:schemeClr val="tx1">
              <a:lumMod val="75000"/>
            </a:schemeClr>
          </a:solidFill>
          <a:ln>
            <a:solidFill>
              <a:schemeClr val="tx2"/>
            </a:solidFill>
          </a:ln>
        </p:spPr>
        <p:style>
          <a:lnRef idx="1">
            <a:schemeClr val="accent2"/>
          </a:lnRef>
          <a:fillRef idx="2">
            <a:schemeClr val="accent2"/>
          </a:fillRef>
          <a:effectRef idx="1">
            <a:schemeClr val="accent2"/>
          </a:effectRef>
          <a:fontRef idx="minor">
            <a:schemeClr val="dk1"/>
          </a:fontRef>
        </p:style>
        <p:txBody>
          <a:bodyPr/>
          <a:lstStyle/>
          <a:p>
            <a:r>
              <a:rPr lang="en-US" dirty="0"/>
              <a:t>In this Project we are performing end-to-end quality assurance automation task using various Functional and Selenium Web driver testing tools.</a:t>
            </a:r>
          </a:p>
          <a:p>
            <a:r>
              <a:rPr lang="en-US" dirty="0"/>
              <a:t>This Presentation describes testing framework and tools worked with.</a:t>
            </a:r>
          </a:p>
        </p:txBody>
      </p:sp>
    </p:spTree>
    <p:extLst>
      <p:ext uri="{BB962C8B-B14F-4D97-AF65-F5344CB8AC3E}">
        <p14:creationId xmlns:p14="http://schemas.microsoft.com/office/powerpoint/2010/main" val="2223134864"/>
      </p:ext>
    </p:extLst>
  </p:cSld>
  <p:clrMapOvr>
    <a:masterClrMapping/>
  </p:clrMapOvr>
  <p:transition spd="slow">
    <p:wip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A7534F-1AE4-44D3-9C2B-9E55F1B68275}"/>
              </a:ext>
            </a:extLst>
          </p:cNvPr>
          <p:cNvSpPr>
            <a:spLocks noGrp="1"/>
          </p:cNvSpPr>
          <p:nvPr>
            <p:ph type="title"/>
          </p:nvPr>
        </p:nvSpPr>
        <p:spPr>
          <a:xfrm>
            <a:off x="2798763" y="806449"/>
            <a:ext cx="4097337" cy="572973"/>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fontScale="90000"/>
          </a:bodyPr>
          <a:lstStyle/>
          <a:p>
            <a:r>
              <a:rPr lang="en-US" b="1" dirty="0"/>
              <a:t>Types of testing</a:t>
            </a:r>
            <a:endParaRPr lang="en-US" dirty="0"/>
          </a:p>
        </p:txBody>
      </p:sp>
      <p:sp>
        <p:nvSpPr>
          <p:cNvPr id="3" name="Content Placeholder 2">
            <a:extLst>
              <a:ext uri="{FF2B5EF4-FFF2-40B4-BE49-F238E27FC236}">
                <a16:creationId xmlns:a16="http://schemas.microsoft.com/office/drawing/2014/main" id="{EB138E33-9082-4B1E-91A6-F5E918A29613}"/>
              </a:ext>
            </a:extLst>
          </p:cNvPr>
          <p:cNvSpPr>
            <a:spLocks noGrp="1"/>
          </p:cNvSpPr>
          <p:nvPr>
            <p:ph idx="1"/>
          </p:nvPr>
        </p:nvSpPr>
        <p:spPr>
          <a:xfrm>
            <a:off x="1036206" y="1949451"/>
            <a:ext cx="10677956" cy="4102100"/>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lstStyle/>
          <a:p>
            <a:r>
              <a:rPr lang="en-US" b="1" dirty="0"/>
              <a:t>Functional Testing </a:t>
            </a:r>
            <a:r>
              <a:rPr lang="en-US" dirty="0"/>
              <a:t>is defined as a type of testing which verifies that each </a:t>
            </a:r>
            <a:r>
              <a:rPr lang="en-US" b="1" dirty="0"/>
              <a:t>function</a:t>
            </a:r>
            <a:r>
              <a:rPr lang="en-US" dirty="0"/>
              <a:t> of the software application operates in conformance with the requirement specification. This testing mainly involves black box testing and it is not concerned about the source code of the application.</a:t>
            </a:r>
          </a:p>
          <a:p>
            <a:r>
              <a:rPr lang="en-US" b="1" dirty="0"/>
              <a:t>Regression Testing </a:t>
            </a:r>
            <a:r>
              <a:rPr lang="en-US" dirty="0"/>
              <a:t>is defined as a type of software testing to confirm that a recent program or code change has not adversely affected existing features. Is nothing but a full or partial selection of already executed test cases which are re-executed to ensure existing functionalities work fine.</a:t>
            </a:r>
          </a:p>
          <a:p>
            <a:endParaRPr lang="en-US" dirty="0"/>
          </a:p>
        </p:txBody>
      </p:sp>
    </p:spTree>
    <p:extLst>
      <p:ext uri="{BB962C8B-B14F-4D97-AF65-F5344CB8AC3E}">
        <p14:creationId xmlns:p14="http://schemas.microsoft.com/office/powerpoint/2010/main" val="20801624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4C2EEE-1579-4D35-84FD-DD19426D3D34}"/>
              </a:ext>
            </a:extLst>
          </p:cNvPr>
          <p:cNvSpPr>
            <a:spLocks noGrp="1"/>
          </p:cNvSpPr>
          <p:nvPr>
            <p:ph type="title"/>
          </p:nvPr>
        </p:nvSpPr>
        <p:spPr>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a:bodyPr>
          <a:lstStyle/>
          <a:p>
            <a:r>
              <a:rPr lang="en-US" dirty="0"/>
              <a:t>Methods, approaching validate the data</a:t>
            </a:r>
          </a:p>
        </p:txBody>
      </p:sp>
      <p:sp>
        <p:nvSpPr>
          <p:cNvPr id="3" name="Content Placeholder 2">
            <a:extLst>
              <a:ext uri="{FF2B5EF4-FFF2-40B4-BE49-F238E27FC236}">
                <a16:creationId xmlns:a16="http://schemas.microsoft.com/office/drawing/2014/main" id="{558B0FA9-33CC-42B3-AB64-9C841B8495BD}"/>
              </a:ext>
            </a:extLst>
          </p:cNvPr>
          <p:cNvSpPr>
            <a:spLocks noGrp="1"/>
          </p:cNvSpPr>
          <p:nvPr>
            <p:ph idx="1"/>
          </p:nvPr>
        </p:nvSpPr>
        <p:spPr>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a:bodyPr>
          <a:lstStyle/>
          <a:p>
            <a:pPr fontAlgn="base"/>
            <a:r>
              <a:rPr lang="en-US" dirty="0"/>
              <a:t>   </a:t>
            </a:r>
            <a:r>
              <a:rPr lang="en-US" b="1" dirty="0">
                <a:solidFill>
                  <a:srgbClr val="C00000"/>
                </a:solidFill>
              </a:rPr>
              <a:t>The identification of functions that the  </a:t>
            </a:r>
            <a:endParaRPr lang="en-US" dirty="0">
              <a:solidFill>
                <a:srgbClr val="C00000"/>
              </a:solidFill>
            </a:endParaRPr>
          </a:p>
          <a:p>
            <a:r>
              <a:rPr lang="en-US" b="1" dirty="0">
                <a:solidFill>
                  <a:srgbClr val="C00000"/>
                </a:solidFill>
              </a:rPr>
              <a:t>    software is expected to perform</a:t>
            </a:r>
            <a:endParaRPr lang="en-US" dirty="0">
              <a:solidFill>
                <a:srgbClr val="C00000"/>
              </a:solidFill>
            </a:endParaRPr>
          </a:p>
          <a:p>
            <a:pPr fontAlgn="base"/>
            <a:r>
              <a:rPr lang="en-US" b="1" dirty="0">
                <a:solidFill>
                  <a:srgbClr val="C00000"/>
                </a:solidFill>
              </a:rPr>
              <a:t>  The creation of input data based on the function's specifications</a:t>
            </a:r>
          </a:p>
          <a:p>
            <a:pPr fontAlgn="base"/>
            <a:r>
              <a:rPr lang="en-US" b="1" dirty="0">
                <a:solidFill>
                  <a:srgbClr val="C00000"/>
                </a:solidFill>
              </a:rPr>
              <a:t>  The determination of output based on the function's specifications</a:t>
            </a:r>
          </a:p>
          <a:p>
            <a:pPr fontAlgn="base"/>
            <a:r>
              <a:rPr lang="en-US" b="1" dirty="0">
                <a:solidFill>
                  <a:srgbClr val="C00000"/>
                </a:solidFill>
              </a:rPr>
              <a:t>  The execution of the test case</a:t>
            </a:r>
          </a:p>
          <a:p>
            <a:pPr fontAlgn="base"/>
            <a:r>
              <a:rPr lang="en-US" b="1" dirty="0">
                <a:solidFill>
                  <a:srgbClr val="C00000"/>
                </a:solidFill>
              </a:rPr>
              <a:t>  The comparison of actual and expected outputs</a:t>
            </a:r>
          </a:p>
          <a:p>
            <a:pPr fontAlgn="base"/>
            <a:r>
              <a:rPr lang="en-US" b="1" dirty="0">
                <a:solidFill>
                  <a:srgbClr val="C00000"/>
                </a:solidFill>
              </a:rPr>
              <a:t>  To check whether the application works as per the customer need</a:t>
            </a:r>
          </a:p>
          <a:p>
            <a:endParaRPr lang="en-US" dirty="0"/>
          </a:p>
        </p:txBody>
      </p:sp>
    </p:spTree>
    <p:extLst>
      <p:ext uri="{BB962C8B-B14F-4D97-AF65-F5344CB8AC3E}">
        <p14:creationId xmlns:p14="http://schemas.microsoft.com/office/powerpoint/2010/main" val="317867801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48A08-55DB-430B-B094-687A96F7A6A2}"/>
              </a:ext>
            </a:extLst>
          </p:cNvPr>
          <p:cNvSpPr>
            <a:spLocks noGrp="1"/>
          </p:cNvSpPr>
          <p:nvPr>
            <p:ph type="title"/>
          </p:nvPr>
        </p:nvSpPr>
        <p:spPr>
          <a:xfrm>
            <a:off x="1066945" y="49326"/>
            <a:ext cx="7106660" cy="979373"/>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a:bodyPr>
          <a:lstStyle/>
          <a:p>
            <a:r>
              <a:rPr lang="en-US" b="1" dirty="0">
                <a:latin typeface="Arial" panose="020B0604020202020204" pitchFamily="34" charset="0"/>
                <a:cs typeface="Arial" panose="020B0604020202020204" pitchFamily="34" charset="0"/>
              </a:rPr>
              <a:t>TECHNOLOGIES WERE USED:</a:t>
            </a:r>
            <a:endParaRPr lang="en-US"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6DD33F67-A2A8-46DF-86E7-79CAA74B9252}"/>
              </a:ext>
            </a:extLst>
          </p:cNvPr>
          <p:cNvSpPr>
            <a:spLocks noGrp="1"/>
          </p:cNvSpPr>
          <p:nvPr>
            <p:ph idx="1"/>
          </p:nvPr>
        </p:nvSpPr>
        <p:spPr>
          <a:xfrm>
            <a:off x="3731491" y="1155700"/>
            <a:ext cx="7315920" cy="5321300"/>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fontScale="92500" lnSpcReduction="10000"/>
          </a:bodyPr>
          <a:lstStyle/>
          <a:p>
            <a:r>
              <a:rPr lang="en-US" dirty="0"/>
              <a:t>JAVA</a:t>
            </a:r>
          </a:p>
          <a:p>
            <a:r>
              <a:rPr lang="en-US" dirty="0"/>
              <a:t>JUNIT</a:t>
            </a:r>
          </a:p>
          <a:p>
            <a:r>
              <a:rPr lang="en-US" dirty="0"/>
              <a:t>MAVEN </a:t>
            </a:r>
          </a:p>
          <a:p>
            <a:r>
              <a:rPr lang="en-US" dirty="0"/>
              <a:t>SELENIUM WEBDRIVER</a:t>
            </a:r>
          </a:p>
          <a:p>
            <a:r>
              <a:rPr lang="en-US" dirty="0"/>
              <a:t>KATALON IDE</a:t>
            </a:r>
          </a:p>
          <a:p>
            <a:r>
              <a:rPr lang="en-US" dirty="0"/>
              <a:t>JENKINS</a:t>
            </a:r>
          </a:p>
          <a:p>
            <a:r>
              <a:rPr lang="en-US" dirty="0"/>
              <a:t>SELENIUM GRID</a:t>
            </a:r>
          </a:p>
          <a:p>
            <a:r>
              <a:rPr lang="en-US" dirty="0"/>
              <a:t>NETBEANS</a:t>
            </a:r>
          </a:p>
          <a:p>
            <a:r>
              <a:rPr lang="en-US" dirty="0"/>
              <a:t>GIT</a:t>
            </a:r>
          </a:p>
          <a:p>
            <a:r>
              <a:rPr lang="en-US" dirty="0"/>
              <a:t>GITHUB</a:t>
            </a:r>
          </a:p>
          <a:p>
            <a:r>
              <a:rPr lang="en-US" dirty="0"/>
              <a:t>DATA DRIVEN TESTING</a:t>
            </a:r>
            <a:br>
              <a:rPr lang="en-US" dirty="0"/>
            </a:br>
            <a:endParaRPr lang="en-US" dirty="0"/>
          </a:p>
        </p:txBody>
      </p:sp>
    </p:spTree>
    <p:extLst>
      <p:ext uri="{BB962C8B-B14F-4D97-AF65-F5344CB8AC3E}">
        <p14:creationId xmlns:p14="http://schemas.microsoft.com/office/powerpoint/2010/main" val="119888553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C1B7C0-BDB4-4878-863C-79D723893A07}"/>
              </a:ext>
            </a:extLst>
          </p:cNvPr>
          <p:cNvSpPr>
            <a:spLocks noGrp="1"/>
          </p:cNvSpPr>
          <p:nvPr>
            <p:ph type="title"/>
          </p:nvPr>
        </p:nvSpPr>
        <p:spPr>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lstStyle/>
          <a:p>
            <a:r>
              <a:rPr lang="en-US" dirty="0"/>
              <a:t>Test data</a:t>
            </a:r>
          </a:p>
        </p:txBody>
      </p:sp>
      <p:sp>
        <p:nvSpPr>
          <p:cNvPr id="3" name="Content Placeholder 2">
            <a:extLst>
              <a:ext uri="{FF2B5EF4-FFF2-40B4-BE49-F238E27FC236}">
                <a16:creationId xmlns:a16="http://schemas.microsoft.com/office/drawing/2014/main" id="{4E29D12A-D11B-4554-9FA3-1CCBF77116C2}"/>
              </a:ext>
            </a:extLst>
          </p:cNvPr>
          <p:cNvSpPr>
            <a:spLocks noGrp="1"/>
          </p:cNvSpPr>
          <p:nvPr>
            <p:ph idx="1"/>
          </p:nvPr>
        </p:nvSpPr>
        <p:spPr>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a:bodyPr>
          <a:lstStyle/>
          <a:p>
            <a:r>
              <a:rPr lang="en-US" dirty="0"/>
              <a:t>Automated testing is a process to validate that software functions appropriately and meets requirements before it is released into production. Automated testing tools execute tests, report outcomes and compare results with earlier test runs.</a:t>
            </a:r>
          </a:p>
          <a:p>
            <a:pPr marL="0" indent="0">
              <a:buNone/>
            </a:pPr>
            <a:r>
              <a:rPr lang="en-US" dirty="0"/>
              <a:t>Principles of Software Testing:</a:t>
            </a:r>
            <a:endParaRPr lang="en-US" dirty="0">
              <a:solidFill>
                <a:srgbClr val="C00000"/>
              </a:solidFill>
            </a:endParaRPr>
          </a:p>
          <a:p>
            <a:r>
              <a:rPr lang="en-US" dirty="0">
                <a:solidFill>
                  <a:schemeClr val="bg1"/>
                </a:solidFill>
              </a:rPr>
              <a:t>Exhaustive testing is impossible</a:t>
            </a:r>
          </a:p>
          <a:p>
            <a:r>
              <a:rPr lang="en-US" dirty="0">
                <a:solidFill>
                  <a:schemeClr val="bg1"/>
                </a:solidFill>
              </a:rPr>
              <a:t>Testing is context </a:t>
            </a:r>
            <a:r>
              <a:rPr lang="en-US" dirty="0" err="1">
                <a:solidFill>
                  <a:schemeClr val="bg1"/>
                </a:solidFill>
              </a:rPr>
              <a:t>dependant</a:t>
            </a:r>
            <a:endParaRPr lang="en-US" dirty="0">
              <a:solidFill>
                <a:schemeClr val="bg1"/>
              </a:solidFill>
            </a:endParaRPr>
          </a:p>
          <a:p>
            <a:r>
              <a:rPr lang="en-US" dirty="0">
                <a:solidFill>
                  <a:schemeClr val="bg1"/>
                </a:solidFill>
              </a:rPr>
              <a:t>Absence of error </a:t>
            </a:r>
          </a:p>
          <a:p>
            <a:r>
              <a:rPr lang="en-US" dirty="0">
                <a:solidFill>
                  <a:schemeClr val="bg1"/>
                </a:solidFill>
              </a:rPr>
              <a:t>Pesticide paradox</a:t>
            </a:r>
          </a:p>
          <a:p>
            <a:pPr marL="0" indent="0">
              <a:buNone/>
            </a:pPr>
            <a:endParaRPr lang="en-US" dirty="0">
              <a:solidFill>
                <a:srgbClr val="C00000"/>
              </a:solidFill>
            </a:endParaRPr>
          </a:p>
          <a:p>
            <a:pPr marL="0" indent="0">
              <a:buNone/>
            </a:pPr>
            <a:endParaRPr lang="en-US" dirty="0">
              <a:solidFill>
                <a:srgbClr val="C00000"/>
              </a:solidFill>
            </a:endParaRPr>
          </a:p>
          <a:p>
            <a:pPr marL="457200" indent="-457200">
              <a:buFont typeface="+mj-lt"/>
              <a:buAutoNum type="arabicPeriod"/>
            </a:pPr>
            <a:endParaRPr lang="en-US" dirty="0"/>
          </a:p>
          <a:p>
            <a:pPr marL="457200" indent="-457200">
              <a:buFont typeface="+mj-lt"/>
              <a:buAutoNum type="arabicPeriod"/>
            </a:pPr>
            <a:endParaRPr lang="en-US" dirty="0"/>
          </a:p>
          <a:p>
            <a:pPr marL="457200" indent="-457200">
              <a:buFont typeface="+mj-lt"/>
              <a:buAutoNum type="arabicPeriod"/>
            </a:pPr>
            <a:endParaRPr lang="en-US" dirty="0"/>
          </a:p>
          <a:p>
            <a:endParaRPr lang="en-US" dirty="0"/>
          </a:p>
        </p:txBody>
      </p:sp>
    </p:spTree>
    <p:extLst>
      <p:ext uri="{BB962C8B-B14F-4D97-AF65-F5344CB8AC3E}">
        <p14:creationId xmlns:p14="http://schemas.microsoft.com/office/powerpoint/2010/main" val="84792736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BAAA5-69EC-4F80-848A-8FD1F4A19750}"/>
              </a:ext>
            </a:extLst>
          </p:cNvPr>
          <p:cNvSpPr>
            <a:spLocks noGrp="1"/>
          </p:cNvSpPr>
          <p:nvPr>
            <p:ph type="title"/>
          </p:nvPr>
        </p:nvSpPr>
        <p:spPr>
          <a:xfrm>
            <a:off x="825500" y="1847850"/>
            <a:ext cx="9709150" cy="3740149"/>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Autofit/>
          </a:bodyPr>
          <a:lstStyle/>
          <a:p>
            <a:r>
              <a:rPr lang="en-US" sz="2400" b="1" dirty="0"/>
              <a:t>Maven</a:t>
            </a:r>
            <a:r>
              <a:rPr lang="en-US" sz="2400" dirty="0"/>
              <a:t> is a build automation tool used primarily for Java projects. </a:t>
            </a:r>
            <a:br>
              <a:rPr lang="en-US" sz="2400" dirty="0"/>
            </a:br>
            <a:r>
              <a:rPr lang="en-US" sz="2400" dirty="0"/>
              <a:t>Maven addresses two aspects of building software: first, it describes how software is built,</a:t>
            </a:r>
            <a:r>
              <a:rPr lang="en-US" sz="2400" baseline="30000" dirty="0"/>
              <a:t>[</a:t>
            </a:r>
            <a:r>
              <a:rPr lang="en-US" sz="2400" dirty="0"/>
              <a:t>and second, it describes its dependencies. It comes with pre-defined targets for performing certain well-defined tasks such as compilation of code and its packaging. </a:t>
            </a:r>
            <a:br>
              <a:rPr lang="en-US" sz="1200" dirty="0"/>
            </a:br>
            <a:endParaRPr lang="en-US" sz="1200" i="1" dirty="0">
              <a:effectLst>
                <a:outerShdw blurRad="38100" dist="38100" dir="2700000" algn="tl">
                  <a:srgbClr val="000000">
                    <a:alpha val="43137"/>
                  </a:srgbClr>
                </a:outerShdw>
              </a:effectLst>
            </a:endParaRPr>
          </a:p>
        </p:txBody>
      </p:sp>
      <p:pic>
        <p:nvPicPr>
          <p:cNvPr id="5" name="Content Placeholder 4">
            <a:extLst>
              <a:ext uri="{FF2B5EF4-FFF2-40B4-BE49-F238E27FC236}">
                <a16:creationId xmlns:a16="http://schemas.microsoft.com/office/drawing/2014/main" id="{CC33B824-B979-413B-A85E-A61498F4AC0B}"/>
              </a:ext>
            </a:extLst>
          </p:cNvPr>
          <p:cNvPicPr>
            <a:picLocks noGrp="1" noChangeAspect="1"/>
          </p:cNvPicPr>
          <p:nvPr>
            <p:ph idx="1"/>
          </p:nvPr>
        </p:nvPicPr>
        <p:blipFill>
          <a:blip r:embed="rId2"/>
          <a:stretch>
            <a:fillRect/>
          </a:stretch>
        </p:blipFill>
        <p:spPr>
          <a:xfrm>
            <a:off x="5868976" y="782634"/>
            <a:ext cx="4037024" cy="976315"/>
          </a:xfrm>
        </p:spPr>
      </p:pic>
    </p:spTree>
    <p:extLst>
      <p:ext uri="{BB962C8B-B14F-4D97-AF65-F5344CB8AC3E}">
        <p14:creationId xmlns:p14="http://schemas.microsoft.com/office/powerpoint/2010/main" val="154430307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50F817-B313-4FF3-B109-D1725028DE20}"/>
              </a:ext>
            </a:extLst>
          </p:cNvPr>
          <p:cNvSpPr>
            <a:spLocks noGrp="1"/>
          </p:cNvSpPr>
          <p:nvPr>
            <p:ph type="title"/>
          </p:nvPr>
        </p:nvSpPr>
        <p:spPr/>
        <p:txBody>
          <a:bodyPr>
            <a:noAutofit/>
          </a:bodyPr>
          <a:lstStyle/>
          <a:p>
            <a:r>
              <a:rPr lang="en-US" sz="2400" dirty="0">
                <a:latin typeface="Arial" panose="020B0604020202020204" pitchFamily="34" charset="0"/>
                <a:cs typeface="Arial" panose="020B0604020202020204" pitchFamily="34" charset="0"/>
              </a:rPr>
              <a:t>JUnit is an open source framework designed for the purpose of writing and running tests.</a:t>
            </a:r>
            <a:br>
              <a:rPr lang="en-US" sz="2400" dirty="0">
                <a:latin typeface="Arial" panose="020B0604020202020204" pitchFamily="34" charset="0"/>
                <a:cs typeface="Arial" panose="020B0604020202020204" pitchFamily="34" charset="0"/>
              </a:rPr>
            </a:br>
            <a:br>
              <a:rPr lang="en-US" sz="2400" dirty="0">
                <a:latin typeface="Arial" panose="020B0604020202020204" pitchFamily="34" charset="0"/>
                <a:cs typeface="Arial" panose="020B0604020202020204" pitchFamily="34" charset="0"/>
              </a:rPr>
            </a:br>
            <a:r>
              <a:rPr lang="en-US" sz="2400" dirty="0">
                <a:latin typeface="Arial" panose="020B0604020202020204" pitchFamily="34" charset="0"/>
                <a:cs typeface="Arial" panose="020B0604020202020204" pitchFamily="34" charset="0"/>
              </a:rPr>
              <a:t>Junit Provides:</a:t>
            </a:r>
            <a:endParaRPr lang="en-US" sz="2400" dirty="0"/>
          </a:p>
        </p:txBody>
      </p:sp>
      <p:sp>
        <p:nvSpPr>
          <p:cNvPr id="3" name="Content Placeholder 2">
            <a:extLst>
              <a:ext uri="{FF2B5EF4-FFF2-40B4-BE49-F238E27FC236}">
                <a16:creationId xmlns:a16="http://schemas.microsoft.com/office/drawing/2014/main" id="{DB5CF23E-325E-46B5-A4BE-C6CF72341E50}"/>
              </a:ext>
            </a:extLst>
          </p:cNvPr>
          <p:cNvSpPr>
            <a:spLocks noGrp="1"/>
          </p:cNvSpPr>
          <p:nvPr>
            <p:ph sz="half" idx="1"/>
          </p:nvPr>
        </p:nvSpPr>
        <p:spPr/>
        <p:txBody>
          <a:bodyPr>
            <a:normAutofit fontScale="77500" lnSpcReduction="20000"/>
          </a:bodyPr>
          <a:lstStyle/>
          <a:p>
            <a:r>
              <a:rPr lang="en-US" dirty="0">
                <a:latin typeface="Arial" panose="020B0604020202020204" pitchFamily="34" charset="0"/>
                <a:cs typeface="Arial" panose="020B0604020202020204" pitchFamily="34" charset="0"/>
              </a:rPr>
              <a:t>Annotations to identify test methods</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assertions for testing expected results</a:t>
            </a:r>
            <a:br>
              <a:rPr lang="en-US"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test runners for running test</a:t>
            </a:r>
          </a:p>
          <a:p>
            <a:r>
              <a:rPr lang="en-US" dirty="0">
                <a:latin typeface="Arial" panose="020B0604020202020204" pitchFamily="34" charset="0"/>
                <a:cs typeface="Arial" panose="020B0604020202020204" pitchFamily="34" charset="0"/>
              </a:rPr>
              <a:t> Allows you to writes code fasten</a:t>
            </a:r>
          </a:p>
          <a:p>
            <a:r>
              <a:rPr lang="en-US" dirty="0">
                <a:latin typeface="Arial" panose="020B0604020202020204" pitchFamily="34" charset="0"/>
                <a:cs typeface="Arial" panose="020B0604020202020204" pitchFamily="34" charset="0"/>
              </a:rPr>
              <a:t>Increases QUALITY </a:t>
            </a:r>
          </a:p>
          <a:p>
            <a:r>
              <a:rPr lang="en-US" dirty="0">
                <a:latin typeface="Arial" panose="020B0604020202020204" pitchFamily="34" charset="0"/>
                <a:cs typeface="Arial" panose="020B0604020202020204" pitchFamily="34" charset="0"/>
              </a:rPr>
              <a:t>Simple</a:t>
            </a:r>
          </a:p>
          <a:p>
            <a:r>
              <a:rPr lang="en-US" dirty="0">
                <a:latin typeface="Arial" panose="020B0604020202020204" pitchFamily="34" charset="0"/>
                <a:cs typeface="Arial" panose="020B0604020202020204" pitchFamily="34" charset="0"/>
              </a:rPr>
              <a:t>Less time</a:t>
            </a:r>
          </a:p>
          <a:p>
            <a:r>
              <a:rPr lang="en-US" dirty="0">
                <a:latin typeface="Arial" panose="020B0604020202020204" pitchFamily="34" charset="0"/>
                <a:cs typeface="Arial" panose="020B0604020202020204" pitchFamily="34" charset="0"/>
              </a:rPr>
              <a:t>Tests can be run automatically</a:t>
            </a:r>
          </a:p>
          <a:p>
            <a:r>
              <a:rPr lang="en-US" dirty="0">
                <a:latin typeface="Arial" panose="020B0604020202020204" pitchFamily="34" charset="0"/>
                <a:cs typeface="Arial" panose="020B0604020202020204" pitchFamily="34" charset="0"/>
              </a:rPr>
              <a:t>Test suites</a:t>
            </a:r>
          </a:p>
          <a:p>
            <a:r>
              <a:rPr lang="en-US" dirty="0">
                <a:latin typeface="Arial" panose="020B0604020202020204" pitchFamily="34" charset="0"/>
                <a:cs typeface="Arial" panose="020B0604020202020204" pitchFamily="34" charset="0"/>
              </a:rPr>
              <a:t>Test progress </a:t>
            </a:r>
            <a:br>
              <a:rPr lang="en-US" dirty="0">
                <a:latin typeface="Arial" panose="020B0604020202020204" pitchFamily="34" charset="0"/>
                <a:cs typeface="Arial" panose="020B0604020202020204" pitchFamily="34" charset="0"/>
              </a:rPr>
            </a:br>
            <a:endParaRPr lang="en-US" dirty="0"/>
          </a:p>
        </p:txBody>
      </p:sp>
      <p:pic>
        <p:nvPicPr>
          <p:cNvPr id="5" name="Content Placeholder 4">
            <a:extLst>
              <a:ext uri="{FF2B5EF4-FFF2-40B4-BE49-F238E27FC236}">
                <a16:creationId xmlns:a16="http://schemas.microsoft.com/office/drawing/2014/main" id="{24D7097D-B936-40E0-A3DF-D4E2E53CD9F3}"/>
              </a:ext>
            </a:extLst>
          </p:cNvPr>
          <p:cNvPicPr>
            <a:picLocks noGrp="1" noChangeAspect="1"/>
          </p:cNvPicPr>
          <p:nvPr>
            <p:ph sz="half" idx="2"/>
          </p:nvPr>
        </p:nvPicPr>
        <p:blipFill>
          <a:blip r:embed="rId2"/>
          <a:stretch>
            <a:fillRect/>
          </a:stretch>
        </p:blipFill>
        <p:spPr>
          <a:xfrm>
            <a:off x="6942124" y="2167718"/>
            <a:ext cx="3557614" cy="3543326"/>
          </a:xfrm>
        </p:spPr>
      </p:pic>
    </p:spTree>
    <p:extLst>
      <p:ext uri="{BB962C8B-B14F-4D97-AF65-F5344CB8AC3E}">
        <p14:creationId xmlns:p14="http://schemas.microsoft.com/office/powerpoint/2010/main" val="18979953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44ECE-5C9A-4797-9983-6CBD065C4634}"/>
              </a:ext>
            </a:extLst>
          </p:cNvPr>
          <p:cNvSpPr>
            <a:spLocks noGrp="1"/>
          </p:cNvSpPr>
          <p:nvPr>
            <p:ph type="title"/>
          </p:nvPr>
        </p:nvSpPr>
        <p:spPr>
          <a:xfrm>
            <a:off x="1280055" y="317501"/>
            <a:ext cx="5304895" cy="1081084"/>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fontScale="90000"/>
          </a:bodyPr>
          <a:lstStyle/>
          <a:p>
            <a:r>
              <a:rPr lang="en-US" sz="4000" dirty="0"/>
              <a:t>Selenium </a:t>
            </a:r>
            <a:r>
              <a:rPr lang="en-US" sz="4000" dirty="0" err="1"/>
              <a:t>webdriver</a:t>
            </a:r>
            <a:endParaRPr lang="en-US" sz="4000" dirty="0"/>
          </a:p>
        </p:txBody>
      </p:sp>
      <p:pic>
        <p:nvPicPr>
          <p:cNvPr id="6" name="Content Placeholder 5">
            <a:extLst>
              <a:ext uri="{FF2B5EF4-FFF2-40B4-BE49-F238E27FC236}">
                <a16:creationId xmlns:a16="http://schemas.microsoft.com/office/drawing/2014/main" id="{A6A0B684-441F-42A5-AB59-75E3EEE51BAD}"/>
              </a:ext>
            </a:extLst>
          </p:cNvPr>
          <p:cNvPicPr>
            <a:picLocks noGrp="1" noChangeAspect="1"/>
          </p:cNvPicPr>
          <p:nvPr>
            <p:ph idx="1"/>
          </p:nvPr>
        </p:nvPicPr>
        <p:blipFill>
          <a:blip r:embed="rId2"/>
          <a:stretch>
            <a:fillRect/>
          </a:stretch>
        </p:blipFill>
        <p:spPr>
          <a:xfrm>
            <a:off x="7240060" y="1092987"/>
            <a:ext cx="3001969" cy="2869413"/>
          </a:xfrm>
        </p:spPr>
      </p:pic>
      <p:sp>
        <p:nvSpPr>
          <p:cNvPr id="4" name="Text Placeholder 3">
            <a:extLst>
              <a:ext uri="{FF2B5EF4-FFF2-40B4-BE49-F238E27FC236}">
                <a16:creationId xmlns:a16="http://schemas.microsoft.com/office/drawing/2014/main" id="{FE4144AE-F84E-46C1-8095-F75B00FEAAFF}"/>
              </a:ext>
            </a:extLst>
          </p:cNvPr>
          <p:cNvSpPr>
            <a:spLocks noGrp="1"/>
          </p:cNvSpPr>
          <p:nvPr>
            <p:ph type="body" sz="half" idx="2"/>
          </p:nvPr>
        </p:nvSpPr>
        <p:spPr>
          <a:xfrm>
            <a:off x="1280055" y="1658143"/>
            <a:ext cx="5546195" cy="3541714"/>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a:bodyPr>
          <a:lstStyle/>
          <a:p>
            <a:r>
              <a:rPr lang="en-US" sz="2400" dirty="0"/>
              <a:t>Selenium-WebDriver makes direct calls to the browser using each browser’s native support for automation. How these direct calls are made, and the features they support depends on the browser you are using.</a:t>
            </a:r>
          </a:p>
          <a:p>
            <a:endParaRPr lang="en-US" dirty="0"/>
          </a:p>
        </p:txBody>
      </p:sp>
    </p:spTree>
    <p:extLst>
      <p:ext uri="{BB962C8B-B14F-4D97-AF65-F5344CB8AC3E}">
        <p14:creationId xmlns:p14="http://schemas.microsoft.com/office/powerpoint/2010/main" val="198906338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3DDBF7-1223-4A85-B89B-3CFAF24B58A6}"/>
              </a:ext>
            </a:extLst>
          </p:cNvPr>
          <p:cNvSpPr>
            <a:spLocks noGrp="1"/>
          </p:cNvSpPr>
          <p:nvPr>
            <p:ph type="title"/>
          </p:nvPr>
        </p:nvSpPr>
        <p:spPr>
          <a:xfrm>
            <a:off x="3155949" y="2180618"/>
            <a:ext cx="3924301" cy="1045182"/>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lstStyle/>
          <a:p>
            <a:r>
              <a:rPr lang="en-US" dirty="0" err="1"/>
              <a:t>Katalon</a:t>
            </a:r>
            <a:r>
              <a:rPr lang="en-US" dirty="0"/>
              <a:t> ide</a:t>
            </a:r>
          </a:p>
        </p:txBody>
      </p:sp>
      <p:sp>
        <p:nvSpPr>
          <p:cNvPr id="3" name="Content Placeholder 2">
            <a:extLst>
              <a:ext uri="{FF2B5EF4-FFF2-40B4-BE49-F238E27FC236}">
                <a16:creationId xmlns:a16="http://schemas.microsoft.com/office/drawing/2014/main" id="{1598CFE3-4694-4951-8295-2BFF6AAE5B4F}"/>
              </a:ext>
            </a:extLst>
          </p:cNvPr>
          <p:cNvSpPr>
            <a:spLocks noGrp="1"/>
          </p:cNvSpPr>
          <p:nvPr>
            <p:ph sz="half" idx="1"/>
          </p:nvPr>
        </p:nvSpPr>
        <p:spPr>
          <a:xfrm>
            <a:off x="5345110" y="3352006"/>
            <a:ext cx="4878389" cy="2817814"/>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lstStyle/>
          <a:p>
            <a:r>
              <a:rPr lang="en-US" dirty="0" err="1"/>
              <a:t>Katalon</a:t>
            </a:r>
            <a:r>
              <a:rPr lang="en-US" dirty="0"/>
              <a:t> Recorder helps record, play, debug, manage automated tests, and export to C#, Java, Ruby, Python, Groovy, or Robot Framework</a:t>
            </a:r>
          </a:p>
        </p:txBody>
      </p:sp>
      <p:pic>
        <p:nvPicPr>
          <p:cNvPr id="6" name="Content Placeholder 5">
            <a:extLst>
              <a:ext uri="{FF2B5EF4-FFF2-40B4-BE49-F238E27FC236}">
                <a16:creationId xmlns:a16="http://schemas.microsoft.com/office/drawing/2014/main" id="{D122DF23-14FD-4807-863D-89AB37395ABC}"/>
              </a:ext>
            </a:extLst>
          </p:cNvPr>
          <p:cNvPicPr>
            <a:picLocks noGrp="1" noChangeAspect="1"/>
          </p:cNvPicPr>
          <p:nvPr>
            <p:ph sz="half" idx="2"/>
          </p:nvPr>
        </p:nvPicPr>
        <p:blipFill>
          <a:blip r:embed="rId2"/>
          <a:stretch>
            <a:fillRect/>
          </a:stretch>
        </p:blipFill>
        <p:spPr>
          <a:xfrm>
            <a:off x="546100" y="0"/>
            <a:ext cx="2457450" cy="2406650"/>
          </a:xfrm>
        </p:spPr>
      </p:pic>
    </p:spTree>
    <p:extLst>
      <p:ext uri="{BB962C8B-B14F-4D97-AF65-F5344CB8AC3E}">
        <p14:creationId xmlns:p14="http://schemas.microsoft.com/office/powerpoint/2010/main" val="189829717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07830052-B6E1-4EBD-B5DC-65074EBE530E}"/>
              </a:ext>
            </a:extLst>
          </p:cNvPr>
          <p:cNvPicPr>
            <a:picLocks noGrp="1" noChangeAspect="1"/>
          </p:cNvPicPr>
          <p:nvPr>
            <p:ph sz="half" idx="1"/>
          </p:nvPr>
        </p:nvPicPr>
        <p:blipFill>
          <a:blip r:embed="rId2"/>
          <a:stretch>
            <a:fillRect/>
          </a:stretch>
        </p:blipFill>
        <p:spPr>
          <a:xfrm>
            <a:off x="849313" y="666750"/>
            <a:ext cx="4878387" cy="3694646"/>
          </a:xfrm>
        </p:spPr>
      </p:pic>
      <p:sp>
        <p:nvSpPr>
          <p:cNvPr id="4" name="Content Placeholder 3">
            <a:extLst>
              <a:ext uri="{FF2B5EF4-FFF2-40B4-BE49-F238E27FC236}">
                <a16:creationId xmlns:a16="http://schemas.microsoft.com/office/drawing/2014/main" id="{3B4CD8CC-22C9-4952-95B6-341E3E9437A8}"/>
              </a:ext>
            </a:extLst>
          </p:cNvPr>
          <p:cNvSpPr>
            <a:spLocks noGrp="1"/>
          </p:cNvSpPr>
          <p:nvPr>
            <p:ph sz="half" idx="2"/>
          </p:nvPr>
        </p:nvSpPr>
        <p:spPr>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a:bodyPr>
          <a:lstStyle/>
          <a:p>
            <a:r>
              <a:rPr lang="en-US" b="1" dirty="0"/>
              <a:t>Jenkins</a:t>
            </a:r>
            <a:r>
              <a:rPr lang="en-US" dirty="0"/>
              <a:t> is an open  source automation server written in Java. Jenkins helps to automate the non-human part of the software development process, with continuous integration and facilitating technical aspects of continuous delivery.</a:t>
            </a:r>
          </a:p>
          <a:p>
            <a:endParaRPr lang="en-US" dirty="0"/>
          </a:p>
        </p:txBody>
      </p:sp>
    </p:spTree>
    <p:extLst>
      <p:ext uri="{BB962C8B-B14F-4D97-AF65-F5344CB8AC3E}">
        <p14:creationId xmlns:p14="http://schemas.microsoft.com/office/powerpoint/2010/main" val="310954919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3DE30AA-D1C2-437A-A260-C75D1FE5D775}"/>
              </a:ext>
            </a:extLst>
          </p:cNvPr>
          <p:cNvSpPr>
            <a:spLocks noGrp="1"/>
          </p:cNvSpPr>
          <p:nvPr>
            <p:ph sz="half" idx="2"/>
          </p:nvPr>
        </p:nvSpPr>
        <p:spPr>
          <a:xfrm>
            <a:off x="3656804" y="1809747"/>
            <a:ext cx="4878391" cy="2717801"/>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a:bodyPr>
          <a:lstStyle/>
          <a:p>
            <a:r>
              <a:rPr lang="en-US" b="1" dirty="0"/>
              <a:t>NetBeans</a:t>
            </a:r>
            <a:r>
              <a:rPr lang="en-US" dirty="0"/>
              <a:t> is an integrated development environment  (IDE) for Java. NetBeans allows applications to be developed from a set of modular software components called </a:t>
            </a:r>
            <a:r>
              <a:rPr lang="en-US" i="1" dirty="0"/>
              <a:t>modules</a:t>
            </a:r>
            <a:endParaRPr lang="en-US" dirty="0"/>
          </a:p>
        </p:txBody>
      </p:sp>
      <p:pic>
        <p:nvPicPr>
          <p:cNvPr id="8" name="Content Placeholder 7">
            <a:extLst>
              <a:ext uri="{FF2B5EF4-FFF2-40B4-BE49-F238E27FC236}">
                <a16:creationId xmlns:a16="http://schemas.microsoft.com/office/drawing/2014/main" id="{BF86DE58-06F8-471B-BBBF-628713543182}"/>
              </a:ext>
            </a:extLst>
          </p:cNvPr>
          <p:cNvPicPr>
            <a:picLocks noGrp="1" noChangeAspect="1"/>
          </p:cNvPicPr>
          <p:nvPr>
            <p:ph sz="quarter" idx="4"/>
          </p:nvPr>
        </p:nvPicPr>
        <p:blipFill>
          <a:blip r:embed="rId2"/>
          <a:stretch>
            <a:fillRect/>
          </a:stretch>
        </p:blipFill>
        <p:spPr>
          <a:xfrm>
            <a:off x="1377950" y="826292"/>
            <a:ext cx="1774035" cy="659608"/>
          </a:xfrm>
        </p:spPr>
      </p:pic>
      <p:pic>
        <p:nvPicPr>
          <p:cNvPr id="1028" name="Picture 4" descr="Edit this at Wikidata">
            <a:extLst>
              <a:ext uri="{FF2B5EF4-FFF2-40B4-BE49-F238E27FC236}">
                <a16:creationId xmlns:a16="http://schemas.microsoft.com/office/drawing/2014/main" id="{9E32B54B-C380-4F93-AF39-954FF367A76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5250" cy="95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218931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45F420-42EF-44BD-A667-F47F0CA64046}"/>
              </a:ext>
            </a:extLst>
          </p:cNvPr>
          <p:cNvSpPr>
            <a:spLocks noGrp="1"/>
          </p:cNvSpPr>
          <p:nvPr>
            <p:ph type="title"/>
          </p:nvPr>
        </p:nvSpPr>
        <p:spPr>
          <a:xfrm>
            <a:off x="1141413" y="618518"/>
            <a:ext cx="9905998" cy="975332"/>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lstStyle/>
          <a:p>
            <a:pPr algn="ctr"/>
            <a:r>
              <a:rPr lang="en-US" dirty="0"/>
              <a:t>OVERVIEW OF THE CarGurus</a:t>
            </a:r>
          </a:p>
        </p:txBody>
      </p:sp>
      <p:sp>
        <p:nvSpPr>
          <p:cNvPr id="3" name="Content Placeholder 2">
            <a:extLst>
              <a:ext uri="{FF2B5EF4-FFF2-40B4-BE49-F238E27FC236}">
                <a16:creationId xmlns:a16="http://schemas.microsoft.com/office/drawing/2014/main" id="{5D6DDD0C-DAB5-4915-9CF6-8DBFAA3A9396}"/>
              </a:ext>
            </a:extLst>
          </p:cNvPr>
          <p:cNvSpPr>
            <a:spLocks noGrp="1"/>
          </p:cNvSpPr>
          <p:nvPr>
            <p:ph idx="1"/>
          </p:nvPr>
        </p:nvSpPr>
        <p:spPr>
          <a:xfrm>
            <a:off x="1141412" y="1822450"/>
            <a:ext cx="9905999" cy="3968751"/>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a:bodyPr>
          <a:lstStyle/>
          <a:p>
            <a:r>
              <a:rPr lang="en-US" dirty="0"/>
              <a:t>CarGurus is a global, online automotive marketplace connecting buyers and sellers of new and used cars and third party administration.</a:t>
            </a:r>
          </a:p>
          <a:p>
            <a:r>
              <a:rPr lang="en-US" dirty="0"/>
              <a:t>Using proprietary technology, search algorithms, and innovative data analytics, CarGurus provides unbiased insights on car pricing, dealer reputation, and vehicle history.</a:t>
            </a:r>
          </a:p>
          <a:p>
            <a:r>
              <a:rPr lang="en-US" dirty="0"/>
              <a:t>For used vehicles  calculates a fair retail price based on a detailed analysis of comparable current and previous car listings in a given market</a:t>
            </a:r>
          </a:p>
          <a:p>
            <a:endParaRPr lang="en-US" dirty="0"/>
          </a:p>
        </p:txBody>
      </p:sp>
    </p:spTree>
    <p:extLst>
      <p:ext uri="{BB962C8B-B14F-4D97-AF65-F5344CB8AC3E}">
        <p14:creationId xmlns:p14="http://schemas.microsoft.com/office/powerpoint/2010/main" val="307021327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D76594D-2877-4080-949E-1AE0FF58D680}"/>
              </a:ext>
            </a:extLst>
          </p:cNvPr>
          <p:cNvSpPr>
            <a:spLocks noGrp="1"/>
          </p:cNvSpPr>
          <p:nvPr>
            <p:ph sz="half" idx="1"/>
          </p:nvPr>
        </p:nvSpPr>
        <p:spPr>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lstStyle/>
          <a:p>
            <a:r>
              <a:rPr lang="en-US" b="1" dirty="0"/>
              <a:t>Git</a:t>
            </a:r>
            <a:r>
              <a:rPr lang="en-US" dirty="0"/>
              <a:t> is a free and open source distributed version control system designed to handle everything from small to very large projects with speed and efficiency</a:t>
            </a:r>
          </a:p>
        </p:txBody>
      </p:sp>
      <p:pic>
        <p:nvPicPr>
          <p:cNvPr id="6" name="Content Placeholder 5">
            <a:extLst>
              <a:ext uri="{FF2B5EF4-FFF2-40B4-BE49-F238E27FC236}">
                <a16:creationId xmlns:a16="http://schemas.microsoft.com/office/drawing/2014/main" id="{634C6291-5B59-4910-90D0-F63EC23B2E61}"/>
              </a:ext>
            </a:extLst>
          </p:cNvPr>
          <p:cNvPicPr>
            <a:picLocks noGrp="1" noChangeAspect="1"/>
          </p:cNvPicPr>
          <p:nvPr>
            <p:ph sz="half" idx="2"/>
          </p:nvPr>
        </p:nvPicPr>
        <p:blipFill>
          <a:blip r:embed="rId2"/>
          <a:stretch>
            <a:fillRect/>
          </a:stretch>
        </p:blipFill>
        <p:spPr>
          <a:xfrm>
            <a:off x="6302362" y="618518"/>
            <a:ext cx="3548088" cy="2909909"/>
          </a:xfrm>
        </p:spPr>
      </p:pic>
    </p:spTree>
    <p:extLst>
      <p:ext uri="{BB962C8B-B14F-4D97-AF65-F5344CB8AC3E}">
        <p14:creationId xmlns:p14="http://schemas.microsoft.com/office/powerpoint/2010/main" val="351392989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04D7AB9-FF06-445A-A477-BF9B86755A78}"/>
              </a:ext>
            </a:extLst>
          </p:cNvPr>
          <p:cNvSpPr>
            <a:spLocks noGrp="1"/>
          </p:cNvSpPr>
          <p:nvPr>
            <p:ph sz="half" idx="1"/>
          </p:nvPr>
        </p:nvSpPr>
        <p:spPr>
          <a:xfrm>
            <a:off x="4584700" y="2547936"/>
            <a:ext cx="7378700" cy="3541714"/>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a:bodyPr>
          <a:lstStyle/>
          <a:p>
            <a:r>
              <a:rPr lang="en-US" dirty="0"/>
              <a:t>GitHub is a web-based version-control and collaboration platform for software developers. Git is used to store the source code for a project and track the complete history of all changes to that code. It allows developers to collaborate on a project more effectively by providing tools for managing possibly conflicting changes from multiple developers. </a:t>
            </a:r>
          </a:p>
        </p:txBody>
      </p:sp>
      <p:pic>
        <p:nvPicPr>
          <p:cNvPr id="6" name="Content Placeholder 5">
            <a:extLst>
              <a:ext uri="{FF2B5EF4-FFF2-40B4-BE49-F238E27FC236}">
                <a16:creationId xmlns:a16="http://schemas.microsoft.com/office/drawing/2014/main" id="{60AA4902-BD18-4994-B7FB-37998271D623}"/>
              </a:ext>
            </a:extLst>
          </p:cNvPr>
          <p:cNvPicPr>
            <a:picLocks noGrp="1" noChangeAspect="1"/>
          </p:cNvPicPr>
          <p:nvPr>
            <p:ph sz="half" idx="2"/>
          </p:nvPr>
        </p:nvPicPr>
        <p:blipFill>
          <a:blip r:embed="rId2"/>
          <a:stretch>
            <a:fillRect/>
          </a:stretch>
        </p:blipFill>
        <p:spPr>
          <a:xfrm>
            <a:off x="851779" y="777081"/>
            <a:ext cx="3565354" cy="3541712"/>
          </a:xfrm>
        </p:spPr>
      </p:pic>
    </p:spTree>
    <p:extLst>
      <p:ext uri="{BB962C8B-B14F-4D97-AF65-F5344CB8AC3E}">
        <p14:creationId xmlns:p14="http://schemas.microsoft.com/office/powerpoint/2010/main" val="120372471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8DABB0-2343-4C09-9E0A-2F34A2348D91}"/>
              </a:ext>
            </a:extLst>
          </p:cNvPr>
          <p:cNvSpPr>
            <a:spLocks noGrp="1"/>
          </p:cNvSpPr>
          <p:nvPr>
            <p:ph type="title"/>
          </p:nvPr>
        </p:nvSpPr>
        <p:spPr/>
        <p:txBody>
          <a:bodyPr/>
          <a:lstStyle/>
          <a:p>
            <a:r>
              <a:rPr lang="en-US" dirty="0"/>
              <a:t>Data driver testing </a:t>
            </a:r>
          </a:p>
        </p:txBody>
      </p:sp>
      <p:sp>
        <p:nvSpPr>
          <p:cNvPr id="3" name="Content Placeholder 2">
            <a:extLst>
              <a:ext uri="{FF2B5EF4-FFF2-40B4-BE49-F238E27FC236}">
                <a16:creationId xmlns:a16="http://schemas.microsoft.com/office/drawing/2014/main" id="{B0D72A48-C41D-483F-BD6A-FEEDFDBBFD25}"/>
              </a:ext>
            </a:extLst>
          </p:cNvPr>
          <p:cNvSpPr>
            <a:spLocks noGrp="1"/>
          </p:cNvSpPr>
          <p:nvPr>
            <p:ph idx="1"/>
          </p:nvPr>
        </p:nvSpPr>
        <p:spPr>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lstStyle/>
          <a:p>
            <a:r>
              <a:rPr lang="en-US" b="1" dirty="0"/>
              <a:t>Data-driven testing</a:t>
            </a:r>
            <a:r>
              <a:rPr lang="en-US" dirty="0"/>
              <a:t> (</a:t>
            </a:r>
            <a:r>
              <a:rPr lang="en-US" b="1" dirty="0"/>
              <a:t>DDT</a:t>
            </a:r>
            <a:r>
              <a:rPr lang="en-US" dirty="0"/>
              <a:t>) is a software testing methodology that is used in the testing of computer software to describe testing done using a table of conditions directly as test inputs and verifiable outputs as well as the process where test environment settings and control are not hard-coded. In the simplest form the tester supplies the inputs from a row in the table and expects the outputs which occur in the same row.</a:t>
            </a:r>
          </a:p>
        </p:txBody>
      </p:sp>
    </p:spTree>
    <p:extLst>
      <p:ext uri="{BB962C8B-B14F-4D97-AF65-F5344CB8AC3E}">
        <p14:creationId xmlns:p14="http://schemas.microsoft.com/office/powerpoint/2010/main" val="300588488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0F30E6-FD93-42CC-8816-999B76B71430}"/>
              </a:ext>
            </a:extLst>
          </p:cNvPr>
          <p:cNvSpPr>
            <a:spLocks noGrp="1"/>
          </p:cNvSpPr>
          <p:nvPr>
            <p:ph type="title"/>
          </p:nvPr>
        </p:nvSpPr>
        <p:spPr/>
        <p:txBody>
          <a:bodyPr/>
          <a:lstStyle/>
          <a:p>
            <a:endParaRPr lang="en-US"/>
          </a:p>
        </p:txBody>
      </p:sp>
      <p:sp>
        <p:nvSpPr>
          <p:cNvPr id="5" name="Content Placeholder 4">
            <a:extLst>
              <a:ext uri="{FF2B5EF4-FFF2-40B4-BE49-F238E27FC236}">
                <a16:creationId xmlns:a16="http://schemas.microsoft.com/office/drawing/2014/main" id="{5ADAD3A1-416C-44F6-B54E-63EF925C635A}"/>
              </a:ext>
            </a:extLst>
          </p:cNvPr>
          <p:cNvSpPr>
            <a:spLocks noGrp="1"/>
          </p:cNvSpPr>
          <p:nvPr>
            <p:ph idx="1"/>
          </p:nvPr>
        </p:nvSpPr>
        <p:spPr>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lstStyle/>
          <a:p>
            <a:pPr marL="0" indent="0">
              <a:buNone/>
            </a:pPr>
            <a:r>
              <a:rPr lang="en-US" b="1" dirty="0"/>
              <a:t>CONCLUSION</a:t>
            </a:r>
            <a:br>
              <a:rPr lang="en-US" b="1" dirty="0"/>
            </a:br>
            <a:br>
              <a:rPr lang="en-US" b="1" dirty="0"/>
            </a:br>
            <a:r>
              <a:rPr lang="en-US" b="1" dirty="0"/>
              <a:t>	</a:t>
            </a:r>
          </a:p>
          <a:p>
            <a:pPr marL="0" indent="0">
              <a:buNone/>
            </a:pPr>
            <a:endParaRPr lang="en-US" b="1" dirty="0"/>
          </a:p>
          <a:p>
            <a:pPr marL="0" indent="0">
              <a:buNone/>
            </a:pPr>
            <a:r>
              <a:rPr lang="en-US" b="1" dirty="0"/>
              <a:t>CHALLENGES</a:t>
            </a:r>
            <a:endParaRPr lang="en-US" dirty="0"/>
          </a:p>
        </p:txBody>
      </p:sp>
    </p:spTree>
    <p:extLst>
      <p:ext uri="{BB962C8B-B14F-4D97-AF65-F5344CB8AC3E}">
        <p14:creationId xmlns:p14="http://schemas.microsoft.com/office/powerpoint/2010/main" val="324633995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B24118-77F0-47D8-889E-309A30B453B0}"/>
              </a:ext>
            </a:extLst>
          </p:cNvPr>
          <p:cNvSpPr>
            <a:spLocks noGrp="1"/>
          </p:cNvSpPr>
          <p:nvPr>
            <p:ph type="title"/>
          </p:nvPr>
        </p:nvSpPr>
        <p:spPr>
          <a:xfrm>
            <a:off x="1027113" y="156064"/>
            <a:ext cx="9905998" cy="1025036"/>
          </a:xfrm>
        </p:spPr>
        <p:txBody>
          <a:bodyPr>
            <a:normAutofit fontScale="90000"/>
          </a:bodyPr>
          <a:lstStyle/>
          <a:p>
            <a:r>
              <a:rPr lang="en-US" b="1" dirty="0"/>
              <a:t>The project was created and presented by the group of ITEXPS students:</a:t>
            </a:r>
            <a:endParaRPr lang="en-US" dirty="0"/>
          </a:p>
        </p:txBody>
      </p:sp>
      <p:sp>
        <p:nvSpPr>
          <p:cNvPr id="3" name="Content Placeholder 2">
            <a:extLst>
              <a:ext uri="{FF2B5EF4-FFF2-40B4-BE49-F238E27FC236}">
                <a16:creationId xmlns:a16="http://schemas.microsoft.com/office/drawing/2014/main" id="{9E1AD1F3-25D2-45EA-8D5D-A344B358314C}"/>
              </a:ext>
            </a:extLst>
          </p:cNvPr>
          <p:cNvSpPr>
            <a:spLocks noGrp="1"/>
          </p:cNvSpPr>
          <p:nvPr>
            <p:ph idx="1"/>
          </p:nvPr>
        </p:nvSpPr>
        <p:spPr>
          <a:xfrm>
            <a:off x="5016500" y="2420937"/>
            <a:ext cx="6126161" cy="3541714"/>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Autofit/>
          </a:bodyPr>
          <a:lstStyle/>
          <a:p>
            <a:endParaRPr lang="en-US" sz="1400" dirty="0"/>
          </a:p>
          <a:p>
            <a:r>
              <a:rPr lang="en-US" sz="1400" dirty="0"/>
              <a:t>1</a:t>
            </a:r>
          </a:p>
          <a:p>
            <a:r>
              <a:rPr lang="en-US" sz="1400" dirty="0"/>
              <a:t>2</a:t>
            </a:r>
          </a:p>
          <a:p>
            <a:r>
              <a:rPr lang="en-US" sz="1400" dirty="0"/>
              <a:t>3</a:t>
            </a:r>
          </a:p>
          <a:p>
            <a:r>
              <a:rPr lang="en-US" sz="1400" dirty="0"/>
              <a:t>4</a:t>
            </a:r>
          </a:p>
          <a:p>
            <a:pPr marL="0" indent="0">
              <a:buNone/>
            </a:pPr>
            <a:r>
              <a:rPr lang="en-US" sz="1400" dirty="0"/>
              <a:t>With the support, professional help and guidance by </a:t>
            </a:r>
          </a:p>
          <a:p>
            <a:pPr marL="0" indent="0">
              <a:buNone/>
            </a:pPr>
            <a:r>
              <a:rPr lang="en-US" sz="1400" b="1" dirty="0"/>
              <a:t>Narendra </a:t>
            </a:r>
            <a:r>
              <a:rPr lang="en-US" sz="1400" b="1" dirty="0" err="1"/>
              <a:t>Lilaramani</a:t>
            </a:r>
            <a:r>
              <a:rPr lang="en-US" sz="1400" b="1" dirty="0"/>
              <a:t> &amp;</a:t>
            </a:r>
            <a:r>
              <a:rPr lang="en-US" sz="1400" dirty="0"/>
              <a:t> </a:t>
            </a:r>
            <a:r>
              <a:rPr lang="en-US" sz="1400" b="1" dirty="0"/>
              <a:t>Tushar Patel</a:t>
            </a:r>
            <a:br>
              <a:rPr lang="en-US" sz="1400" dirty="0"/>
            </a:br>
            <a:r>
              <a:rPr lang="en-US" sz="1400" dirty="0"/>
              <a:t>© </a:t>
            </a:r>
            <a:r>
              <a:rPr lang="en-US" sz="1400" dirty="0" err="1"/>
              <a:t>ITEXPS_Students</a:t>
            </a:r>
            <a:r>
              <a:rPr lang="en-US" sz="1400" dirty="0"/>
              <a:t>, 2019</a:t>
            </a:r>
          </a:p>
          <a:p>
            <a:pPr marL="0" indent="0">
              <a:buNone/>
            </a:pPr>
            <a:br>
              <a:rPr lang="en-US" sz="1400" dirty="0"/>
            </a:br>
            <a:endParaRPr lang="en-US" sz="1400" dirty="0"/>
          </a:p>
        </p:txBody>
      </p:sp>
    </p:spTree>
    <p:extLst>
      <p:ext uri="{BB962C8B-B14F-4D97-AF65-F5344CB8AC3E}">
        <p14:creationId xmlns:p14="http://schemas.microsoft.com/office/powerpoint/2010/main" val="1798827018"/>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4FFB32-C27E-4574-91F2-1EEBC33DAA49}"/>
              </a:ext>
            </a:extLst>
          </p:cNvPr>
          <p:cNvSpPr>
            <a:spLocks noGrp="1"/>
          </p:cNvSpPr>
          <p:nvPr>
            <p:ph type="title"/>
          </p:nvPr>
        </p:nvSpPr>
        <p:spPr>
          <a:xfrm>
            <a:off x="6563158" y="193644"/>
            <a:ext cx="5065423" cy="1139855"/>
          </a:xfrm>
          <a:solidFill>
            <a:schemeClr val="tx1">
              <a:lumMod val="75000"/>
            </a:schemeClr>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a:bodyPr>
          <a:lstStyle/>
          <a:p>
            <a:r>
              <a:rPr lang="en-US" dirty="0"/>
              <a:t>Data exchange system:</a:t>
            </a:r>
          </a:p>
        </p:txBody>
      </p:sp>
      <p:graphicFrame>
        <p:nvGraphicFramePr>
          <p:cNvPr id="4" name="Content Placeholder 3">
            <a:extLst>
              <a:ext uri="{FF2B5EF4-FFF2-40B4-BE49-F238E27FC236}">
                <a16:creationId xmlns:a16="http://schemas.microsoft.com/office/drawing/2014/main" id="{AB23916E-680F-4C17-9AC0-B6C1CF181743}"/>
              </a:ext>
            </a:extLst>
          </p:cNvPr>
          <p:cNvGraphicFramePr>
            <a:graphicFrameLocks noGrp="1"/>
          </p:cNvGraphicFramePr>
          <p:nvPr>
            <p:ph idx="1"/>
            <p:extLst>
              <p:ext uri="{D42A27DB-BD31-4B8C-83A1-F6EECF244321}">
                <p14:modId xmlns:p14="http://schemas.microsoft.com/office/powerpoint/2010/main" val="518407764"/>
              </p:ext>
            </p:extLst>
          </p:nvPr>
        </p:nvGraphicFramePr>
        <p:xfrm>
          <a:off x="1141413" y="1492250"/>
          <a:ext cx="9906000" cy="4318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Rectangle: Rounded Corners 2">
            <a:extLst>
              <a:ext uri="{FF2B5EF4-FFF2-40B4-BE49-F238E27FC236}">
                <a16:creationId xmlns:a16="http://schemas.microsoft.com/office/drawing/2014/main" id="{937219AC-A125-41BB-B436-DA3F37111AFA}"/>
              </a:ext>
            </a:extLst>
          </p:cNvPr>
          <p:cNvSpPr/>
          <p:nvPr/>
        </p:nvSpPr>
        <p:spPr>
          <a:xfrm>
            <a:off x="8851107" y="3651250"/>
            <a:ext cx="1581150" cy="721332"/>
          </a:xfrm>
          <a:prstGeom prst="roundRect">
            <a:avLst/>
          </a:prstGeom>
          <a:solidFill>
            <a:schemeClr val="tx1">
              <a:lumMod val="75000"/>
            </a:schemeClr>
          </a:solidFill>
          <a:ln>
            <a:solidFill>
              <a:schemeClr val="tx2"/>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solidFill>
                  <a:schemeClr val="bg1"/>
                </a:solidFill>
              </a:rPr>
              <a:t>Private Sellers</a:t>
            </a:r>
          </a:p>
        </p:txBody>
      </p:sp>
      <p:sp>
        <p:nvSpPr>
          <p:cNvPr id="5" name="Arrow: Left 4">
            <a:extLst>
              <a:ext uri="{FF2B5EF4-FFF2-40B4-BE49-F238E27FC236}">
                <a16:creationId xmlns:a16="http://schemas.microsoft.com/office/drawing/2014/main" id="{BD129A7F-0E2A-4D56-8E8A-A4BD99908451}"/>
              </a:ext>
            </a:extLst>
          </p:cNvPr>
          <p:cNvSpPr/>
          <p:nvPr/>
        </p:nvSpPr>
        <p:spPr>
          <a:xfrm rot="20066303">
            <a:off x="7746472" y="4156548"/>
            <a:ext cx="1112454" cy="655269"/>
          </a:xfrm>
          <a:prstGeom prst="leftArrow">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650004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8D420A-D0E3-4443-9DD1-062F3975AF5B}"/>
              </a:ext>
            </a:extLst>
          </p:cNvPr>
          <p:cNvSpPr>
            <a:spLocks noGrp="1"/>
          </p:cNvSpPr>
          <p:nvPr>
            <p:ph type="title"/>
          </p:nvPr>
        </p:nvSpPr>
        <p:spPr>
          <a:xfrm>
            <a:off x="955675" y="958850"/>
            <a:ext cx="2929995" cy="926522"/>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a:bodyPr>
          <a:lstStyle/>
          <a:p>
            <a:r>
              <a:rPr lang="en-US" dirty="0"/>
              <a:t>Website interface</a:t>
            </a:r>
          </a:p>
        </p:txBody>
      </p:sp>
      <p:pic>
        <p:nvPicPr>
          <p:cNvPr id="6" name="Content Placeholder 5">
            <a:extLst>
              <a:ext uri="{FF2B5EF4-FFF2-40B4-BE49-F238E27FC236}">
                <a16:creationId xmlns:a16="http://schemas.microsoft.com/office/drawing/2014/main" id="{994ED982-649B-4B7D-AC89-D21B503D9F54}"/>
              </a:ext>
            </a:extLst>
          </p:cNvPr>
          <p:cNvPicPr>
            <a:picLocks noGrp="1" noChangeAspect="1"/>
          </p:cNvPicPr>
          <p:nvPr>
            <p:ph idx="1"/>
          </p:nvPr>
        </p:nvPicPr>
        <p:blipFill>
          <a:blip r:embed="rId2"/>
          <a:stretch>
            <a:fillRect/>
          </a:stretch>
        </p:blipFill>
        <p:spPr>
          <a:xfrm>
            <a:off x="4280358" y="958850"/>
            <a:ext cx="7530642" cy="5137150"/>
          </a:xfrm>
        </p:spPr>
      </p:pic>
      <p:sp>
        <p:nvSpPr>
          <p:cNvPr id="8" name="Text Placeholder 7">
            <a:extLst>
              <a:ext uri="{FF2B5EF4-FFF2-40B4-BE49-F238E27FC236}">
                <a16:creationId xmlns:a16="http://schemas.microsoft.com/office/drawing/2014/main" id="{CD108A6C-EF1F-4347-9167-12558E9D5AE4}"/>
              </a:ext>
            </a:extLst>
          </p:cNvPr>
          <p:cNvSpPr>
            <a:spLocks noGrp="1"/>
          </p:cNvSpPr>
          <p:nvPr>
            <p:ph type="body" sz="half" idx="2"/>
          </p:nvPr>
        </p:nvSpPr>
        <p:spPr>
          <a:xfrm>
            <a:off x="894364" y="2395682"/>
            <a:ext cx="3052618" cy="3503468"/>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lnSpcReduction="10000"/>
          </a:bodyPr>
          <a:lstStyle/>
          <a:p>
            <a:r>
              <a:rPr lang="en-US" dirty="0"/>
              <a:t>Website has a home page with select boxes for used cars, new cars and certified Pre-owned.</a:t>
            </a:r>
          </a:p>
          <a:p>
            <a:r>
              <a:rPr lang="en-US" dirty="0"/>
              <a:t>This page has the option for login and password for registered users. For new customers has clickable link and helpline in order to create a new account or sign up using </a:t>
            </a:r>
            <a:r>
              <a:rPr lang="en-US" dirty="0" err="1"/>
              <a:t>exsisting</a:t>
            </a:r>
            <a:r>
              <a:rPr lang="en-US" dirty="0"/>
              <a:t> </a:t>
            </a:r>
            <a:r>
              <a:rPr lang="en-US" dirty="0" err="1"/>
              <a:t>facebook</a:t>
            </a:r>
            <a:r>
              <a:rPr lang="en-US" dirty="0"/>
              <a:t> or google account.</a:t>
            </a:r>
          </a:p>
          <a:p>
            <a:endParaRPr lang="en-US" dirty="0"/>
          </a:p>
        </p:txBody>
      </p:sp>
    </p:spTree>
    <p:extLst>
      <p:ext uri="{BB962C8B-B14F-4D97-AF65-F5344CB8AC3E}">
        <p14:creationId xmlns:p14="http://schemas.microsoft.com/office/powerpoint/2010/main" val="40853043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D9B44683-6339-4F1A-98EC-02C9C2F63C19}"/>
              </a:ext>
            </a:extLst>
          </p:cNvPr>
          <p:cNvPicPr>
            <a:picLocks noGrp="1" noChangeAspect="1"/>
          </p:cNvPicPr>
          <p:nvPr>
            <p:ph idx="1"/>
          </p:nvPr>
        </p:nvPicPr>
        <p:blipFill>
          <a:blip r:embed="rId2"/>
          <a:stretch>
            <a:fillRect/>
          </a:stretch>
        </p:blipFill>
        <p:spPr>
          <a:xfrm>
            <a:off x="5078413" y="1366471"/>
            <a:ext cx="6189662" cy="3667858"/>
          </a:xfrm>
        </p:spPr>
      </p:pic>
      <p:sp>
        <p:nvSpPr>
          <p:cNvPr id="4" name="Text Placeholder 3">
            <a:extLst>
              <a:ext uri="{FF2B5EF4-FFF2-40B4-BE49-F238E27FC236}">
                <a16:creationId xmlns:a16="http://schemas.microsoft.com/office/drawing/2014/main" id="{D5F1E940-EFDE-4D5F-AF63-9F398E64CA0F}"/>
              </a:ext>
            </a:extLst>
          </p:cNvPr>
          <p:cNvSpPr>
            <a:spLocks noGrp="1"/>
          </p:cNvSpPr>
          <p:nvPr>
            <p:ph type="body" sz="half" idx="2"/>
          </p:nvPr>
        </p:nvSpPr>
        <p:spPr>
          <a:xfrm>
            <a:off x="1108605" y="211136"/>
            <a:ext cx="4777845" cy="804864"/>
          </a:xfrm>
          <a:solidFill>
            <a:schemeClr val="tx1">
              <a:lumMod val="75000"/>
            </a:schemeClr>
          </a:solidFill>
          <a:ln>
            <a:solidFill>
              <a:schemeClr val="tx2"/>
            </a:solidFill>
          </a:ln>
        </p:spPr>
        <p:txBody>
          <a:bodyPr>
            <a:noAutofit/>
          </a:bodyPr>
          <a:lstStyle/>
          <a:p>
            <a:r>
              <a:rPr lang="en-US" sz="2000" dirty="0">
                <a:solidFill>
                  <a:schemeClr val="bg1"/>
                </a:solidFill>
              </a:rPr>
              <a:t>USED CARS FOR SALE SEARCH ENGINE</a:t>
            </a:r>
          </a:p>
        </p:txBody>
      </p:sp>
    </p:spTree>
    <p:extLst>
      <p:ext uri="{BB962C8B-B14F-4D97-AF65-F5344CB8AC3E}">
        <p14:creationId xmlns:p14="http://schemas.microsoft.com/office/powerpoint/2010/main" val="35183117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3C46AB-6F0E-47AE-9959-607C2006A3A7}"/>
              </a:ext>
            </a:extLst>
          </p:cNvPr>
          <p:cNvSpPr>
            <a:spLocks noGrp="1"/>
          </p:cNvSpPr>
          <p:nvPr>
            <p:ph type="title"/>
          </p:nvPr>
        </p:nvSpPr>
        <p:spPr>
          <a:xfrm>
            <a:off x="1144591" y="33867"/>
            <a:ext cx="5465759" cy="558799"/>
          </a:xfrm>
        </p:spPr>
        <p:txBody>
          <a:bodyPr>
            <a:normAutofit fontScale="90000"/>
          </a:bodyPr>
          <a:lstStyle/>
          <a:p>
            <a:r>
              <a:rPr lang="en-US" dirty="0"/>
              <a:t>SIGN IN OR REGISTER PAGE</a:t>
            </a:r>
          </a:p>
        </p:txBody>
      </p:sp>
      <p:pic>
        <p:nvPicPr>
          <p:cNvPr id="6" name="Content Placeholder 5">
            <a:extLst>
              <a:ext uri="{FF2B5EF4-FFF2-40B4-BE49-F238E27FC236}">
                <a16:creationId xmlns:a16="http://schemas.microsoft.com/office/drawing/2014/main" id="{9360673A-8333-4BBB-8074-FC2CF28E6851}"/>
              </a:ext>
            </a:extLst>
          </p:cNvPr>
          <p:cNvPicPr>
            <a:picLocks noGrp="1" noChangeAspect="1"/>
          </p:cNvPicPr>
          <p:nvPr>
            <p:ph idx="1"/>
          </p:nvPr>
        </p:nvPicPr>
        <p:blipFill>
          <a:blip r:embed="rId2"/>
          <a:stretch>
            <a:fillRect/>
          </a:stretch>
        </p:blipFill>
        <p:spPr>
          <a:xfrm>
            <a:off x="5078413" y="1365262"/>
            <a:ext cx="6189662" cy="3670276"/>
          </a:xfrm>
        </p:spPr>
      </p:pic>
    </p:spTree>
    <p:extLst>
      <p:ext uri="{BB962C8B-B14F-4D97-AF65-F5344CB8AC3E}">
        <p14:creationId xmlns:p14="http://schemas.microsoft.com/office/powerpoint/2010/main" val="8885364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41388A-6800-42A0-BAC3-72B1CF40C6FF}"/>
              </a:ext>
            </a:extLst>
          </p:cNvPr>
          <p:cNvSpPr>
            <a:spLocks noGrp="1"/>
          </p:cNvSpPr>
          <p:nvPr>
            <p:ph type="title"/>
          </p:nvPr>
        </p:nvSpPr>
        <p:spPr>
          <a:xfrm>
            <a:off x="4202113" y="312144"/>
            <a:ext cx="3087687" cy="850064"/>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lstStyle/>
          <a:p>
            <a:r>
              <a:rPr lang="en-US" dirty="0">
                <a:solidFill>
                  <a:schemeClr val="tx2"/>
                </a:solidFill>
              </a:rPr>
              <a:t>TEST PLAN</a:t>
            </a:r>
          </a:p>
        </p:txBody>
      </p:sp>
      <p:sp>
        <p:nvSpPr>
          <p:cNvPr id="3" name="Content Placeholder 2">
            <a:extLst>
              <a:ext uri="{FF2B5EF4-FFF2-40B4-BE49-F238E27FC236}">
                <a16:creationId xmlns:a16="http://schemas.microsoft.com/office/drawing/2014/main" id="{D0793AEE-3CE6-407B-8C39-64C6E62742E6}"/>
              </a:ext>
            </a:extLst>
          </p:cNvPr>
          <p:cNvSpPr>
            <a:spLocks noGrp="1"/>
          </p:cNvSpPr>
          <p:nvPr>
            <p:ph idx="1"/>
          </p:nvPr>
        </p:nvSpPr>
        <p:spPr>
          <a:xfrm>
            <a:off x="1238251" y="1468582"/>
            <a:ext cx="10050460" cy="4544292"/>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a:bodyPr>
          <a:lstStyle/>
          <a:p>
            <a:pPr marL="0" indent="0">
              <a:buNone/>
            </a:pPr>
            <a:r>
              <a:rPr lang="en-US" dirty="0"/>
              <a:t>Selenium automates browsers. It is for automating web applications for testing purposes. </a:t>
            </a:r>
          </a:p>
          <a:p>
            <a:pPr marL="0" indent="0">
              <a:buNone/>
            </a:pPr>
            <a:r>
              <a:rPr lang="en-US" b="1" dirty="0">
                <a:solidFill>
                  <a:schemeClr val="tx2"/>
                </a:solidFill>
              </a:rPr>
              <a:t>Selenium WebDriver</a:t>
            </a:r>
          </a:p>
          <a:p>
            <a:r>
              <a:rPr lang="en-US" dirty="0"/>
              <a:t>creates robust, browser-based regression automation suites and tests scale and distribute scripts across many environments</a:t>
            </a:r>
          </a:p>
          <a:p>
            <a:pPr marL="0" indent="0">
              <a:buNone/>
            </a:pPr>
            <a:r>
              <a:rPr lang="en-US" b="1" dirty="0"/>
              <a:t>Selenium IDE - </a:t>
            </a:r>
            <a:r>
              <a:rPr lang="en-US" dirty="0"/>
              <a:t>which has a user Interface to record and play an activity without knowing any programming or scripting language create quick bug reproduction scripts create scripts to aid in automation-aided exploratory testing.</a:t>
            </a:r>
          </a:p>
          <a:p>
            <a:endParaRPr lang="en-US" dirty="0"/>
          </a:p>
          <a:p>
            <a:pPr marL="0" indent="0">
              <a:buNone/>
            </a:pPr>
            <a:endParaRPr lang="en-US" b="1" dirty="0"/>
          </a:p>
          <a:p>
            <a:pPr marL="0" indent="0">
              <a:buNone/>
            </a:pPr>
            <a:endParaRPr lang="en-US" dirty="0"/>
          </a:p>
        </p:txBody>
      </p:sp>
    </p:spTree>
    <p:extLst>
      <p:ext uri="{BB962C8B-B14F-4D97-AF65-F5344CB8AC3E}">
        <p14:creationId xmlns:p14="http://schemas.microsoft.com/office/powerpoint/2010/main" val="38519802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39AD76-BCAD-4354-A3E2-45C74D409522}"/>
              </a:ext>
            </a:extLst>
          </p:cNvPr>
          <p:cNvSpPr>
            <a:spLocks noGrp="1"/>
          </p:cNvSpPr>
          <p:nvPr>
            <p:ph type="title"/>
          </p:nvPr>
        </p:nvSpPr>
        <p:spPr>
          <a:xfrm>
            <a:off x="2055813" y="402618"/>
            <a:ext cx="4814887" cy="854682"/>
          </a:xfrm>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normAutofit fontScale="90000"/>
          </a:bodyPr>
          <a:lstStyle/>
          <a:p>
            <a:r>
              <a:rPr lang="en-US" dirty="0"/>
              <a:t>Test plan task list</a:t>
            </a:r>
          </a:p>
        </p:txBody>
      </p:sp>
      <p:sp>
        <p:nvSpPr>
          <p:cNvPr id="3" name="Content Placeholder 2">
            <a:extLst>
              <a:ext uri="{FF2B5EF4-FFF2-40B4-BE49-F238E27FC236}">
                <a16:creationId xmlns:a16="http://schemas.microsoft.com/office/drawing/2014/main" id="{2F9819BC-1B62-42A8-B855-5C736C87AE46}"/>
              </a:ext>
            </a:extLst>
          </p:cNvPr>
          <p:cNvSpPr>
            <a:spLocks noGrp="1"/>
          </p:cNvSpPr>
          <p:nvPr>
            <p:ph idx="1"/>
          </p:nvPr>
        </p:nvSpPr>
        <p:spPr>
          <a:solidFill>
            <a:schemeClr val="bg2"/>
          </a:solidFill>
          <a:ln>
            <a:solidFill>
              <a:schemeClr val="tx2"/>
            </a:solidFill>
          </a:ln>
        </p:spPr>
        <p:style>
          <a:lnRef idx="1">
            <a:schemeClr val="accent2"/>
          </a:lnRef>
          <a:fillRef idx="2">
            <a:schemeClr val="accent2"/>
          </a:fillRef>
          <a:effectRef idx="1">
            <a:schemeClr val="accent2"/>
          </a:effectRef>
          <a:fontRef idx="minor">
            <a:schemeClr val="dk1"/>
          </a:fontRef>
        </p:style>
        <p:txBody>
          <a:bodyPr/>
          <a:lstStyle/>
          <a:p>
            <a:pPr fontAlgn="base"/>
            <a:r>
              <a:rPr lang="en-US" b="1" dirty="0"/>
              <a:t>Planning  Software Test Automation</a:t>
            </a:r>
          </a:p>
          <a:p>
            <a:pPr fontAlgn="base"/>
            <a:r>
              <a:rPr lang="en-US" b="1" dirty="0"/>
              <a:t>Design  test automation strategies</a:t>
            </a:r>
          </a:p>
          <a:p>
            <a:pPr fontAlgn="base"/>
            <a:r>
              <a:rPr lang="en-US" b="1" dirty="0"/>
              <a:t>Evaluate  &amp; prepare test Automation tools</a:t>
            </a:r>
          </a:p>
          <a:p>
            <a:pPr fontAlgn="base"/>
            <a:r>
              <a:rPr lang="en-US" b="1" dirty="0"/>
              <a:t>Develop  &amp; implement Test automation solutions</a:t>
            </a:r>
          </a:p>
          <a:p>
            <a:pPr fontAlgn="base"/>
            <a:r>
              <a:rPr lang="en-US" b="1" dirty="0"/>
              <a:t>Deploy  test automation solutions</a:t>
            </a:r>
          </a:p>
          <a:p>
            <a:pPr fontAlgn="base"/>
            <a:r>
              <a:rPr lang="en-US" b="1" dirty="0"/>
              <a:t>Review  test automation solutions</a:t>
            </a:r>
          </a:p>
          <a:p>
            <a:endParaRPr lang="en-US" dirty="0"/>
          </a:p>
        </p:txBody>
      </p:sp>
    </p:spTree>
    <p:extLst>
      <p:ext uri="{BB962C8B-B14F-4D97-AF65-F5344CB8AC3E}">
        <p14:creationId xmlns:p14="http://schemas.microsoft.com/office/powerpoint/2010/main" val="3787967642"/>
      </p:ext>
    </p:extLst>
  </p:cSld>
  <p:clrMapOvr>
    <a:masterClrMapping/>
  </p:clrMapOvr>
  <p:transition spd="slow">
    <p:wipe/>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docProps/app.xml><?xml version="1.0" encoding="utf-8"?>
<Properties xmlns="http://schemas.openxmlformats.org/officeDocument/2006/extended-properties" xmlns:vt="http://schemas.openxmlformats.org/officeDocument/2006/docPropsVTypes">
  <Template>Damask</Template>
  <TotalTime>903</TotalTime>
  <Words>814</Words>
  <Application>Microsoft Office PowerPoint</Application>
  <PresentationFormat>Widescreen</PresentationFormat>
  <Paragraphs>196</Paragraphs>
  <Slides>34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34</vt:i4>
      </vt:variant>
    </vt:vector>
  </HeadingPairs>
  <TitlesOfParts>
    <vt:vector size="39" baseType="lpstr">
      <vt:lpstr>Arial</vt:lpstr>
      <vt:lpstr>Bookman Old Style</vt:lpstr>
      <vt:lpstr>Rockwell</vt:lpstr>
      <vt:lpstr>Tw Cen MT</vt:lpstr>
      <vt:lpstr>Damask</vt:lpstr>
      <vt:lpstr>CARGURUS.COM </vt:lpstr>
      <vt:lpstr>INTRODUCTION</vt:lpstr>
      <vt:lpstr>OVERVIEW OF THE CarGurus</vt:lpstr>
      <vt:lpstr>Data exchange system:</vt:lpstr>
      <vt:lpstr>Website interface</vt:lpstr>
      <vt:lpstr>PowerPoint Presentation</vt:lpstr>
      <vt:lpstr>SIGN IN OR REGISTER PAGE</vt:lpstr>
      <vt:lpstr>TEST PLAN</vt:lpstr>
      <vt:lpstr>Test plan task list</vt:lpstr>
      <vt:lpstr>During the Automation Testing process the following application functions will be tested: </vt:lpstr>
      <vt:lpstr>METHODS, APPROACHING TO VALIDATE THE DATA</vt:lpstr>
      <vt:lpstr>Website Modules:</vt:lpstr>
      <vt:lpstr>The stakeholders</vt:lpstr>
      <vt:lpstr>Test plan</vt:lpstr>
      <vt:lpstr>Test plan task list</vt:lpstr>
      <vt:lpstr>The table sets  of hardware and software resources for the testing Website:</vt:lpstr>
      <vt:lpstr>Roles and responsibilities</vt:lpstr>
      <vt:lpstr>Test plan time line milestone</vt:lpstr>
      <vt:lpstr>Automation testing process</vt:lpstr>
      <vt:lpstr>Types of testing</vt:lpstr>
      <vt:lpstr>Methods, approaching validate the data</vt:lpstr>
      <vt:lpstr>TECHNOLOGIES WERE USED:</vt:lpstr>
      <vt:lpstr>Test data</vt:lpstr>
      <vt:lpstr>Maven is a build automation tool used primarily for Java projects.  Maven addresses two aspects of building software: first, it describes how software is built,[and second, it describes its dependencies. It comes with pre-defined targets for performing certain well-defined tasks such as compilation of code and its packaging.  </vt:lpstr>
      <vt:lpstr>JUnit is an open source framework designed for the purpose of writing and running tests.  Junit Provides:</vt:lpstr>
      <vt:lpstr>Selenium webdriver</vt:lpstr>
      <vt:lpstr>Katalon ide</vt:lpstr>
      <vt:lpstr>PowerPoint Presentation</vt:lpstr>
      <vt:lpstr>PowerPoint Presentation</vt:lpstr>
      <vt:lpstr>PowerPoint Presentation</vt:lpstr>
      <vt:lpstr>PowerPoint Presentation</vt:lpstr>
      <vt:lpstr>Data driver testing </vt:lpstr>
      <vt:lpstr>PowerPoint Presentation</vt:lpstr>
      <vt:lpstr>The project was created and presented by the group of ITEXPS students: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CARGURUS.COM </dc:title>
  <dc:creator>Юргита Н</dc:creator>
  <cp:lastModifiedBy>Юргита Н</cp:lastModifiedBy>
  <cp:revision>89</cp:revision>
  <dcterms:created xsi:type="dcterms:W3CDTF">2019-01-25T01:13:13Z</dcterms:created>
  <dcterms:modified xsi:type="dcterms:W3CDTF">2019-02-06T00:21:56Z</dcterms:modified>
</cp:coreProperties>
</file>

<file path=docProps/thumbnail.jpeg>
</file>